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38.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39.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19.xml" ContentType="application/vnd.openxmlformats-officedocument.presentationml.notesSlide+xml"/>
  <Override PartName="/ppt/notesSlides/notesSlide17.xml" ContentType="application/vnd.openxmlformats-officedocument.presentationml.notesSlide+xml"/>
  <Override PartName="/ppt/slideLayouts/slideLayout4.xml" ContentType="application/vnd.openxmlformats-officedocument.presentationml.slideLayout+xml"/>
  <Override PartName="/ppt/notesSlides/notesSlide7.xml" ContentType="application/vnd.openxmlformats-officedocument.presentationml.notesSlide+xml"/>
  <Override PartName="/ppt/notesSlides/notesSlide18.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8" r:id="rId3"/>
    <p:sldId id="423" r:id="rId4"/>
    <p:sldId id="424" r:id="rId5"/>
    <p:sldId id="427" r:id="rId6"/>
    <p:sldId id="425" r:id="rId7"/>
    <p:sldId id="428" r:id="rId8"/>
    <p:sldId id="429" r:id="rId9"/>
    <p:sldId id="430" r:id="rId10"/>
    <p:sldId id="432" r:id="rId11"/>
    <p:sldId id="455" r:id="rId12"/>
    <p:sldId id="433" r:id="rId13"/>
    <p:sldId id="440" r:id="rId14"/>
    <p:sldId id="447" r:id="rId15"/>
    <p:sldId id="434" r:id="rId16"/>
    <p:sldId id="449" r:id="rId17"/>
    <p:sldId id="450" r:id="rId18"/>
    <p:sldId id="451" r:id="rId19"/>
    <p:sldId id="435" r:id="rId20"/>
    <p:sldId id="437" r:id="rId21"/>
    <p:sldId id="453" r:id="rId22"/>
    <p:sldId id="442" r:id="rId23"/>
    <p:sldId id="444" r:id="rId24"/>
    <p:sldId id="446" r:id="rId25"/>
    <p:sldId id="337" r:id="rId26"/>
    <p:sldId id="306" r:id="rId27"/>
    <p:sldId id="309" r:id="rId28"/>
    <p:sldId id="348" r:id="rId29"/>
    <p:sldId id="350" r:id="rId30"/>
    <p:sldId id="352" r:id="rId31"/>
    <p:sldId id="353" r:id="rId32"/>
    <p:sldId id="355" r:id="rId33"/>
    <p:sldId id="354" r:id="rId34"/>
    <p:sldId id="362" r:id="rId35"/>
    <p:sldId id="359" r:id="rId36"/>
    <p:sldId id="364" r:id="rId37"/>
    <p:sldId id="365" r:id="rId38"/>
    <p:sldId id="456" r:id="rId39"/>
    <p:sldId id="294"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7" autoAdjust="0"/>
    <p:restoredTop sz="94616" autoAdjust="0"/>
  </p:normalViewPr>
  <p:slideViewPr>
    <p:cSldViewPr snapToGrid="0">
      <p:cViewPr>
        <p:scale>
          <a:sx n="30" d="100"/>
          <a:sy n="30" d="100"/>
        </p:scale>
        <p:origin x="-1248" y="-294"/>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xfrm>
            <a:off x="1143000" y="685800"/>
            <a:ext cx="4572000" cy="3429000"/>
          </a:xfrm>
          <a:prstGeom prst="rect">
            <a:avLst/>
          </a:prstGeom>
        </p:spPr>
        <p:txBody>
          <a:bodyPr/>
          <a:lstStyle/>
          <a:p>
            <a:endParaRPr/>
          </a:p>
        </p:txBody>
      </p:sp>
      <p:sp>
        <p:nvSpPr>
          <p:cNvPr id="71" name="Shape 7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52463781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 credit: HU </a:t>
            </a:r>
            <a:r>
              <a:rPr lang="en-US" smtClean="0"/>
              <a:t>Beelbank</a:t>
            </a:r>
            <a:endParaRPr lang="en-US"/>
          </a:p>
        </p:txBody>
      </p:sp>
    </p:spTree>
    <p:extLst>
      <p:ext uri="{BB962C8B-B14F-4D97-AF65-F5344CB8AC3E}">
        <p14:creationId xmlns:p14="http://schemas.microsoft.com/office/powerpoint/2010/main" val="407933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from paper </a:t>
            </a:r>
            <a:r>
              <a:rPr lang="en-US" baseline="0" dirty="0" err="1" smtClean="0"/>
              <a:t>Kheirandish</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https://images.complex.com/complex/images/c_fill,f_auto,g_center,w_1200/fl_lossy,pg_1/cuiicx2dezkjzlp49oj9/spotify-playlists-getty-mahmut-serdar-alakus</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https://miro.medium.com/max/2488/0*HIIYpDzdGzHFh9Xl</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https://www.researchgate.net/profile/Steven_Umbrello/publication/342261933/figure/fig2/AS:903723467407361@1592475873521/The-tripartite-iterative-Value-Sensitive-Design-methodology.ppm</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https://media.springernature.com/lw685/springer-static/image/art%3A10.1007%2Fs10676-018-9474-4/MediaObjects/10676_2018_9474_Fig3_HTML.jpg</a:t>
            </a:r>
          </a:p>
          <a:p>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https://www.topechelon.com/wp-content/uploads/2018/12/Value-based-interview-questions-RS13882-compressor.jpg</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https://blogbertos.com/wp-content/uploads/2018/09/Lafayette-Pool-Promo-Storyboard-v1.jpg</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https://i.ytimg.com/vi/6HPgN050DIw/maxresdefault.jpg</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photo taken from the book Value Sensitive Design (Friedman)</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1773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https://sites.google.com/site/hongxacdthlt11/mo-dau-tim/phan-1/eniac-sage-neac</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https://www.information-age.com/ibm-celebrates-50-years-its-landmark-mainframe-computer-123457881/</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a:t>
            </a:r>
            <a:r>
              <a:rPr lang="en-US" baseline="0" dirty="0" err="1" smtClean="0"/>
              <a:t>credit:https</a:t>
            </a:r>
            <a:r>
              <a:rPr lang="en-US" baseline="0" dirty="0" smtClean="0"/>
              <a:t>://www.pinterest.at/pin/389491067777043082/</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credithttps://www.akg-images.com/archive/-2UMEBMBA2O1_D.html</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https://i1.wp.com/mariodcunha.com/wp-content/uploads/2018/02/PT_2740.jpg</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credithttps://www.akg-images.com/archive/-2UMEBMBA2O1_D.html</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https://i.ytimg.com/vi/6HPgN050DIw/maxresdefault.jpg</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smtClean="0"/>
              <a:t>Image</a:t>
            </a:r>
            <a:r>
              <a:rPr lang="en-US" baseline="0" dirty="0" smtClean="0"/>
              <a:t> credit </a:t>
            </a:r>
            <a:r>
              <a:rPr lang="en-US" baseline="0" dirty="0" err="1" smtClean="0"/>
              <a:t>schwarz</a:t>
            </a:r>
            <a:r>
              <a:rPr lang="en-US" baseline="0" dirty="0" smtClean="0"/>
              <a:t> https://miro.medium.com/max/3918/1*9YQtNV0WVCR_fwUI-_QoCg.png Image credit </a:t>
            </a:r>
            <a:r>
              <a:rPr lang="en-US" baseline="0" dirty="0" err="1" smtClean="0"/>
              <a:t>motivaction</a:t>
            </a:r>
            <a:r>
              <a:rPr lang="en-US" baseline="0" dirty="0" smtClean="0"/>
              <a:t>: http://motivaction.nl/images/basismodel%20mentality.png</a:t>
            </a:r>
            <a:endParaRPr lang="en-US" dirty="0"/>
          </a:p>
        </p:txBody>
      </p:sp>
    </p:spTree>
    <p:extLst>
      <p:ext uri="{BB962C8B-B14F-4D97-AF65-F5344CB8AC3E}">
        <p14:creationId xmlns:p14="http://schemas.microsoft.com/office/powerpoint/2010/main" val="2148635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Slide Left Logo">
    <p:spTree>
      <p:nvGrpSpPr>
        <p:cNvPr id="1" name=""/>
        <p:cNvGrpSpPr/>
        <p:nvPr/>
      </p:nvGrpSpPr>
      <p:grpSpPr>
        <a:xfrm>
          <a:off x="0" y="0"/>
          <a:ext cx="0" cy="0"/>
          <a:chOff x="0" y="0"/>
          <a:chExt cx="0" cy="0"/>
        </a:xfrm>
      </p:grpSpPr>
      <p:sp>
        <p:nvSpPr>
          <p:cNvPr id="15"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ackground Dark + logo copy 1">
    <p:spTree>
      <p:nvGrpSpPr>
        <p:cNvPr id="1" name=""/>
        <p:cNvGrpSpPr/>
        <p:nvPr/>
      </p:nvGrpSpPr>
      <p:grpSpPr>
        <a:xfrm>
          <a:off x="0" y="0"/>
          <a:ext cx="0" cy="0"/>
          <a:chOff x="0" y="0"/>
          <a:chExt cx="0" cy="0"/>
        </a:xfrm>
      </p:grpSpPr>
      <p:pic>
        <p:nvPicPr>
          <p:cNvPr id="22" name="INTRO_SCREEN_3_Cle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a:ln w="12700">
            <a:miter lim="400000"/>
          </a:ln>
        </p:spPr>
      </p:pic>
      <p:sp>
        <p:nvSpPr>
          <p:cNvPr id="23" name="Shape"/>
          <p:cNvSpPr/>
          <p:nvPr/>
        </p:nvSpPr>
        <p:spPr>
          <a:xfrm>
            <a:off x="6027419" y="8224691"/>
            <a:ext cx="13837760" cy="19432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39" y="0"/>
                </a:lnTo>
                <a:lnTo>
                  <a:pt x="21600" y="4897"/>
                </a:lnTo>
                <a:lnTo>
                  <a:pt x="21600" y="21600"/>
                </a:lnTo>
                <a:lnTo>
                  <a:pt x="0" y="21600"/>
                </a:lnTo>
                <a:lnTo>
                  <a:pt x="0" y="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 name="Title Text"/>
          <p:cNvSpPr txBox="1">
            <a:spLocks noGrp="1"/>
          </p:cNvSpPr>
          <p:nvPr>
            <p:ph type="title"/>
          </p:nvPr>
        </p:nvSpPr>
        <p:spPr>
          <a:xfrm>
            <a:off x="6296977" y="8481139"/>
            <a:ext cx="14716126" cy="1632110"/>
          </a:xfrm>
          <a:prstGeom prst="rect">
            <a:avLst/>
          </a:prstGeom>
        </p:spPr>
        <p:txBody>
          <a:bodyPr anchor="t"/>
          <a:lstStyle>
            <a:lvl1pPr algn="l">
              <a:defRPr sz="10000" cap="all">
                <a:solidFill>
                  <a:srgbClr val="EA3496"/>
                </a:solidFill>
                <a:latin typeface="Roboto Black"/>
                <a:ea typeface="Roboto Black"/>
                <a:cs typeface="Roboto Black"/>
                <a:sym typeface="Roboto Black"/>
              </a:defRPr>
            </a:lvl1pPr>
          </a:lstStyle>
          <a:p>
            <a:r>
              <a:t>Title Text</a:t>
            </a:r>
          </a:p>
        </p:txBody>
      </p:sp>
      <p:sp>
        <p:nvSpPr>
          <p:cNvPr id="25" name="Body Level One…"/>
          <p:cNvSpPr txBox="1">
            <a:spLocks noGrp="1"/>
          </p:cNvSpPr>
          <p:nvPr>
            <p:ph type="body" sz="quarter" idx="1" hasCustomPrompt="1"/>
          </p:nvPr>
        </p:nvSpPr>
        <p:spPr>
          <a:xfrm>
            <a:off x="6022657" y="10656331"/>
            <a:ext cx="14716126" cy="798903"/>
          </a:xfrm>
          <a:prstGeom prst="rect">
            <a:avLst/>
          </a:prstGeom>
        </p:spPr>
        <p:txBody>
          <a:bodyPr/>
          <a:lstStyle>
            <a:lvl1pPr algn="l">
              <a:defRPr sz="9100">
                <a:solidFill>
                  <a:srgbClr val="EA3496"/>
                </a:solidFill>
                <a:latin typeface="Roboto"/>
                <a:ea typeface="Roboto"/>
                <a:cs typeface="Roboto"/>
                <a:sym typeface="Roboto"/>
              </a:defRPr>
            </a:lvl1pPr>
            <a:lvl2pPr algn="l">
              <a:defRPr sz="9100">
                <a:solidFill>
                  <a:srgbClr val="EA3496"/>
                </a:solidFill>
                <a:latin typeface="Roboto"/>
                <a:ea typeface="Roboto"/>
                <a:cs typeface="Roboto"/>
                <a:sym typeface="Roboto"/>
              </a:defRPr>
            </a:lvl2pPr>
            <a:lvl3pPr algn="l">
              <a:defRPr sz="9100">
                <a:solidFill>
                  <a:srgbClr val="EA3496"/>
                </a:solidFill>
                <a:latin typeface="Roboto"/>
                <a:ea typeface="Roboto"/>
                <a:cs typeface="Roboto"/>
                <a:sym typeface="Roboto"/>
              </a:defRPr>
            </a:lvl3pPr>
            <a:lvl4pPr algn="l">
              <a:defRPr sz="9100">
                <a:solidFill>
                  <a:srgbClr val="EA3496"/>
                </a:solidFill>
                <a:latin typeface="Roboto"/>
                <a:ea typeface="Roboto"/>
                <a:cs typeface="Roboto"/>
                <a:sym typeface="Roboto"/>
              </a:defRPr>
            </a:lvl4pPr>
            <a:lvl5pPr algn="l"/>
          </a:lstStyle>
          <a:p>
            <a:r>
              <a:rPr dirty="0"/>
              <a:t>Body Level One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ackgroundWhite + Logo">
    <p:spTree>
      <p:nvGrpSpPr>
        <p:cNvPr id="1" name=""/>
        <p:cNvGrpSpPr/>
        <p:nvPr/>
      </p:nvGrpSpPr>
      <p:grpSpPr>
        <a:xfrm>
          <a:off x="0" y="0"/>
          <a:ext cx="0" cy="0"/>
          <a:chOff x="0" y="0"/>
          <a:chExt cx="0" cy="0"/>
        </a:xfrm>
      </p:grpSpPr>
      <p:pic>
        <p:nvPicPr>
          <p:cNvPr id="33" name="HEMD_PPT_Background.png" descr="HEMD_PPT_Background.pn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4" name="Rectangle"/>
          <p:cNvSpPr/>
          <p:nvPr/>
        </p:nvSpPr>
        <p:spPr>
          <a:xfrm>
            <a:off x="24262080" y="1330960"/>
            <a:ext cx="1270001" cy="3270846"/>
          </a:xfrm>
          <a:prstGeom prst="rect">
            <a:avLst/>
          </a:prstGeom>
          <a:solidFill>
            <a:srgbClr val="EA3496"/>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35" name="Left_Lines_Backgrou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a:ln w="12700">
            <a:miter lim="400000"/>
          </a:ln>
        </p:spPr>
      </p:pic>
      <p:sp>
        <p:nvSpPr>
          <p:cNvPr id="36" name="Rectangle"/>
          <p:cNvSpPr/>
          <p:nvPr/>
        </p:nvSpPr>
        <p:spPr>
          <a:xfrm>
            <a:off x="1135102" y="930116"/>
            <a:ext cx="5814338" cy="11235651"/>
          </a:xfrm>
          <a:prstGeom prst="rect">
            <a:avLst/>
          </a:prstGeom>
          <a:solidFill>
            <a:srgbClr val="FFFFFF">
              <a:alpha val="80000"/>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ackground Dark + logo">
    <p:spTree>
      <p:nvGrpSpPr>
        <p:cNvPr id="1" name=""/>
        <p:cNvGrpSpPr/>
        <p:nvPr/>
      </p:nvGrpSpPr>
      <p:grpSpPr>
        <a:xfrm>
          <a:off x="0" y="0"/>
          <a:ext cx="0" cy="0"/>
          <a:chOff x="0" y="0"/>
          <a:chExt cx="0" cy="0"/>
        </a:xfrm>
      </p:grpSpPr>
      <p:pic>
        <p:nvPicPr>
          <p:cNvPr id="55" name="Left_Lines_Background_DI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a:ln w="12700">
            <a:miter lim="400000"/>
          </a:ln>
        </p:spPr>
      </p:pic>
      <p:sp>
        <p:nvSpPr>
          <p:cNvPr id="56"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NTRO_SCREEN_2_Cle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24384000" cy="13716000"/>
          </a:xfrm>
          <a:prstGeom prst="rect">
            <a:avLst/>
          </a:prstGeom>
          <a:ln w="12700">
            <a:miter lim="400000"/>
          </a:ln>
        </p:spPr>
      </p:pic>
      <p:sp>
        <p:nvSpPr>
          <p:cNvPr id="3" name="Subheading"/>
          <p:cNvSpPr/>
          <p:nvPr/>
        </p:nvSpPr>
        <p:spPr>
          <a:xfrm>
            <a:off x="6388775" y="6131731"/>
            <a:ext cx="14093530" cy="23432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791" y="0"/>
                </a:lnTo>
                <a:lnTo>
                  <a:pt x="21600" y="4897"/>
                </a:lnTo>
                <a:lnTo>
                  <a:pt x="21600" y="21600"/>
                </a:lnTo>
                <a:lnTo>
                  <a:pt x="0" y="21600"/>
                </a:lnTo>
                <a:lnTo>
                  <a:pt x="0" y="0"/>
                </a:lnTo>
                <a:close/>
              </a:path>
            </a:pathLst>
          </a:custGeom>
          <a:solidFill>
            <a:srgbClr val="28282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gn="l" defTabSz="457200">
              <a:lnSpc>
                <a:spcPts val="10400"/>
              </a:lnSpc>
              <a:defRPr sz="4100" b="0">
                <a:solidFill>
                  <a:srgbClr val="EA3496"/>
                </a:solidFill>
                <a:latin typeface="Roboto"/>
                <a:ea typeface="Roboto"/>
                <a:cs typeface="Roboto"/>
                <a:sym typeface="Roboto"/>
              </a:defRPr>
            </a:lvl1pPr>
          </a:lstStyle>
          <a:p>
            <a:r>
              <a:rPr dirty="0"/>
              <a:t>Subheading</a:t>
            </a:r>
          </a:p>
        </p:txBody>
      </p:sp>
      <p:sp>
        <p:nvSpPr>
          <p:cNvPr id="4" name="Heading"/>
          <p:cNvSpPr txBox="1"/>
          <p:nvPr/>
        </p:nvSpPr>
        <p:spPr>
          <a:xfrm>
            <a:off x="6388775" y="4838438"/>
            <a:ext cx="16980653" cy="163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ctr">
            <a:spAutoFit/>
          </a:bodyPr>
          <a:lstStyle>
            <a:lvl1pPr algn="l" defTabSz="457200">
              <a:defRPr sz="10000" b="0" cap="all">
                <a:solidFill>
                  <a:srgbClr val="FFFFFF"/>
                </a:solidFill>
                <a:latin typeface="Roboto Black"/>
                <a:ea typeface="Roboto Black"/>
                <a:cs typeface="Roboto Black"/>
                <a:sym typeface="Roboto Black"/>
              </a:defRPr>
            </a:lvl1pPr>
          </a:lstStyle>
          <a:p>
            <a:r>
              <a:rPr dirty="0"/>
              <a:t>Heading</a:t>
            </a:r>
          </a:p>
        </p:txBody>
      </p:sp>
      <p:sp>
        <p:nvSpPr>
          <p:cNvPr id="5" name="Names"/>
          <p:cNvSpPr txBox="1"/>
          <p:nvPr/>
        </p:nvSpPr>
        <p:spPr>
          <a:xfrm>
            <a:off x="6388775" y="12204382"/>
            <a:ext cx="1159124" cy="67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457200">
              <a:lnSpc>
                <a:spcPts val="5600"/>
              </a:lnSpc>
              <a:defRPr sz="2400" b="0">
                <a:solidFill>
                  <a:srgbClr val="FFFFFF"/>
                </a:solidFill>
                <a:latin typeface="Arial"/>
                <a:ea typeface="Arial"/>
                <a:cs typeface="Arial"/>
                <a:sym typeface="Arial"/>
              </a:defRPr>
            </a:lvl1pPr>
          </a:lstStyle>
          <a:p>
            <a:r>
              <a:t>Names</a:t>
            </a:r>
            <a:endParaRPr sz="1200">
              <a:latin typeface="Times"/>
              <a:ea typeface="Times"/>
              <a:cs typeface="Times"/>
              <a:sym typeface="Times"/>
            </a:endParaRPr>
          </a:p>
        </p:txBody>
      </p:sp>
      <p:sp>
        <p:nvSpPr>
          <p:cNvPr id="8"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Thin"/>
                <a:ea typeface="Helvetica Neue Thin"/>
                <a:cs typeface="Helvetica Neue Thin"/>
                <a:sym typeface="Helvetica Neue Thin"/>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1pPr>
      <a:lvl2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2pPr>
      <a:lvl3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3pPr>
      <a:lvl4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4pPr>
      <a:lvl5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5pPr>
      <a:lvl6pPr marL="0" marR="0" indent="35560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iso.org/ru/standard/77520.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EA6387E-2BB8-7A46-8422-06405E7E1791}"/>
              </a:ext>
            </a:extLst>
          </p:cNvPr>
          <p:cNvSpPr/>
          <p:nvPr/>
        </p:nvSpPr>
        <p:spPr>
          <a:xfrm>
            <a:off x="6029278" y="10168128"/>
            <a:ext cx="13813202" cy="822960"/>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x-none"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3" name="VOORSTEL JIP APP"/>
          <p:cNvSpPr txBox="1">
            <a:spLocks noGrp="1"/>
          </p:cNvSpPr>
          <p:nvPr>
            <p:ph type="title"/>
          </p:nvPr>
        </p:nvSpPr>
        <p:spPr>
          <a:xfrm>
            <a:off x="6279047" y="8373562"/>
            <a:ext cx="14716126" cy="1632110"/>
          </a:xfrm>
          <a:prstGeom prst="rect">
            <a:avLst/>
          </a:prstGeom>
        </p:spPr>
        <p:txBody>
          <a:bodyPr>
            <a:noAutofit/>
          </a:bodyPr>
          <a:lstStyle/>
          <a:p>
            <a:pPr defTabSz="457200">
              <a:lnSpc>
                <a:spcPct val="150000"/>
              </a:lnSpc>
              <a:defRPr cap="none"/>
            </a:pPr>
            <a:r>
              <a:rPr lang="en-US" sz="4000" dirty="0" smtClean="0"/>
              <a:t>AN INTRODUCTION </a:t>
            </a:r>
            <a:r>
              <a:rPr lang="en-US" sz="4000" dirty="0"/>
              <a:t>TO </a:t>
            </a:r>
            <a:r>
              <a:rPr lang="en-US" sz="4000" dirty="0" smtClean="0"/>
              <a:t>:</a:t>
            </a:r>
            <a:r>
              <a:rPr lang="en-US" sz="8000" dirty="0"/>
              <a:t/>
            </a:r>
            <a:br>
              <a:rPr lang="en-US" sz="8000" dirty="0"/>
            </a:br>
            <a:r>
              <a:rPr lang="en-US" sz="8400" dirty="0" smtClean="0"/>
              <a:t>VALUE SENSITIVE  </a:t>
            </a:r>
            <a:r>
              <a:rPr lang="en-US" sz="8400" dirty="0"/>
              <a:t>DESIGN</a:t>
            </a:r>
            <a:endParaRPr sz="8400" dirty="0"/>
          </a:p>
        </p:txBody>
      </p:sp>
      <p:sp>
        <p:nvSpPr>
          <p:cNvPr id="4" name="Rectangle 3">
            <a:extLst>
              <a:ext uri="{FF2B5EF4-FFF2-40B4-BE49-F238E27FC236}">
                <a16:creationId xmlns:a16="http://schemas.microsoft.com/office/drawing/2014/main" xmlns="" id="{2A2C13A0-EF74-0649-B328-08A373FC5448}"/>
              </a:ext>
            </a:extLst>
          </p:cNvPr>
          <p:cNvSpPr/>
          <p:nvPr/>
        </p:nvSpPr>
        <p:spPr>
          <a:xfrm>
            <a:off x="5940813" y="11153544"/>
            <a:ext cx="5452135" cy="584775"/>
          </a:xfrm>
          <a:prstGeom prst="rect">
            <a:avLst/>
          </a:prstGeom>
        </p:spPr>
        <p:txBody>
          <a:bodyPr wrap="none">
            <a:spAutoFit/>
          </a:bodyPr>
          <a:lstStyle/>
          <a:p>
            <a:r>
              <a:rPr lang="en-GB" dirty="0" smtClean="0">
                <a:solidFill>
                  <a:schemeClr val="bg1"/>
                </a:solidFill>
              </a:rPr>
              <a:t>BY KOEN </a:t>
            </a:r>
            <a:r>
              <a:rPr lang="en-GB" dirty="0">
                <a:solidFill>
                  <a:schemeClr val="bg1"/>
                </a:solidFill>
              </a:rPr>
              <a:t>VAN TURNHOUT</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7679311" y="11918732"/>
            <a:ext cx="266899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smtClean="0"/>
              <a:t>Fitbit (2010s)</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A Short HISTORY of </a:t>
            </a:r>
            <a:r>
              <a:rPr lang="en-US" dirty="0" err="1" smtClean="0"/>
              <a:t>HUMaN-Centred</a:t>
            </a:r>
            <a:r>
              <a:rPr lang="en-US" dirty="0" smtClean="0"/>
              <a:t> </a:t>
            </a:r>
            <a:r>
              <a:rPr lang="en-US" dirty="0" err="1" smtClean="0"/>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1091917" y="2088234"/>
            <a:ext cx="10160001" cy="91005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a:lnSpc>
                <a:spcPct val="150000"/>
              </a:lnSpc>
            </a:pPr>
            <a:endParaRPr lang="en-GB" sz="3600" b="0" dirty="0" smtClean="0"/>
          </a:p>
          <a:p>
            <a:pPr algn="l">
              <a:lnSpc>
                <a:spcPct val="150000"/>
              </a:lnSpc>
            </a:pPr>
            <a:r>
              <a:rPr lang="en-GB" sz="3600" dirty="0" smtClean="0"/>
              <a:t>Values in design</a:t>
            </a:r>
          </a:p>
          <a:p>
            <a:pPr algn="l">
              <a:lnSpc>
                <a:spcPct val="150000"/>
              </a:lnSpc>
            </a:pPr>
            <a:endParaRPr lang="en-GB" sz="3600" b="0" dirty="0"/>
          </a:p>
          <a:p>
            <a:pPr algn="l">
              <a:lnSpc>
                <a:spcPct val="150000"/>
              </a:lnSpc>
            </a:pPr>
            <a:r>
              <a:rPr lang="en-GB" sz="3600" b="0" dirty="0" smtClean="0"/>
              <a:t>10s- now.</a:t>
            </a:r>
          </a:p>
          <a:p>
            <a:pPr algn="l">
              <a:lnSpc>
                <a:spcPct val="150000"/>
              </a:lnSpc>
            </a:pPr>
            <a:r>
              <a:rPr lang="en-GB" sz="3600" b="0" dirty="0" smtClean="0"/>
              <a:t>Mobile computers, Internet of Things</a:t>
            </a:r>
          </a:p>
          <a:p>
            <a:pPr algn="l">
              <a:lnSpc>
                <a:spcPct val="150000"/>
              </a:lnSpc>
            </a:pPr>
            <a:r>
              <a:rPr lang="en-GB" sz="3600" b="0" dirty="0" smtClean="0"/>
              <a:t>Specific design, generic software</a:t>
            </a:r>
          </a:p>
          <a:p>
            <a:pPr algn="l">
              <a:lnSpc>
                <a:spcPct val="150000"/>
              </a:lnSpc>
            </a:pPr>
            <a:r>
              <a:rPr lang="en-GB" sz="3600" b="0" dirty="0" smtClean="0"/>
              <a:t>“Humans” are </a:t>
            </a:r>
            <a:r>
              <a:rPr lang="en-GB" sz="3600" dirty="0" smtClean="0"/>
              <a:t>but one of </a:t>
            </a:r>
            <a:r>
              <a:rPr lang="en-GB" sz="3600" b="0" dirty="0" smtClean="0"/>
              <a:t>the stakeholders.  </a:t>
            </a:r>
          </a:p>
          <a:p>
            <a:pPr algn="l">
              <a:lnSpc>
                <a:spcPct val="150000"/>
              </a:lnSpc>
            </a:pPr>
            <a:r>
              <a:rPr lang="en-GB" sz="3600" b="0" dirty="0" smtClean="0"/>
              <a:t>Worth-centred approach (beyond needs)</a:t>
            </a:r>
          </a:p>
          <a:p>
            <a:pPr algn="l">
              <a:lnSpc>
                <a:spcPct val="150000"/>
              </a:lnSpc>
            </a:pPr>
            <a:r>
              <a:rPr lang="en-GB" sz="3600" b="0" i="1" dirty="0" smtClean="0"/>
              <a:t>Private &amp; public </a:t>
            </a:r>
            <a:r>
              <a:rPr lang="en-GB" sz="3600" b="0" dirty="0" smtClean="0"/>
              <a:t>values </a:t>
            </a:r>
            <a:endParaRPr lang="en-GB" sz="3600" b="0" dirty="0"/>
          </a:p>
          <a:p>
            <a:pPr algn="l"/>
            <a:endParaRPr lang="en-GB" b="0" dirty="0" smtClean="0"/>
          </a:p>
          <a:p>
            <a:pPr algn="l"/>
            <a:endParaRPr lang="en-GB" b="0" dirty="0"/>
          </a:p>
          <a:p>
            <a:pPr algn="l"/>
            <a:endParaRPr lang="en-GB" b="0" dirty="0"/>
          </a:p>
        </p:txBody>
      </p:sp>
      <p:pic>
        <p:nvPicPr>
          <p:cNvPr id="2050" name="Picture 2" descr="C:\Users\Koen van Turnhout\Desktop\l_10206268_008.jpg"/>
          <p:cNvPicPr>
            <a:picLocks noChangeAspect="1" noChangeArrowheads="1"/>
          </p:cNvPicPr>
          <p:nvPr/>
        </p:nvPicPr>
        <p:blipFill rotWithShape="1">
          <a:blip r:embed="rId3">
            <a:extLst>
              <a:ext uri="{28A0092B-C50C-407E-A947-70E740481C1C}">
                <a14:useLocalDpi xmlns:a14="http://schemas.microsoft.com/office/drawing/2010/main" val="0"/>
              </a:ext>
            </a:extLst>
          </a:blip>
          <a:srcRect l="20992" r="6080"/>
          <a:stretch/>
        </p:blipFill>
        <p:spPr bwMode="auto">
          <a:xfrm>
            <a:off x="1459887" y="1135121"/>
            <a:ext cx="8869680" cy="1078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2617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02"/>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FFFFFF"/>
                </a:solidFill>
                <a:latin typeface="Roboto Black"/>
                <a:ea typeface="Roboto Black"/>
                <a:cs typeface="Roboto Black"/>
                <a:sym typeface="Roboto Black"/>
              </a:defRPr>
            </a:lvl1pPr>
          </a:lstStyle>
          <a:p>
            <a:r>
              <a:rPr dirty="0" smtClean="0"/>
              <a:t>0</a:t>
            </a:r>
            <a:r>
              <a:rPr lang="en-US" dirty="0"/>
              <a:t>3</a:t>
            </a:r>
            <a:endParaRPr dirty="0"/>
          </a:p>
        </p:txBody>
      </p:sp>
      <p:sp>
        <p:nvSpPr>
          <p:cNvPr id="4" name="Tekstvak 3"/>
          <p:cNvSpPr txBox="1"/>
          <p:nvPr/>
        </p:nvSpPr>
        <p:spPr>
          <a:xfrm>
            <a:off x="4897008" y="1998620"/>
            <a:ext cx="11527194" cy="4206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smtClean="0">
                <a:ln>
                  <a:noFill/>
                </a:ln>
                <a:solidFill>
                  <a:schemeClr val="bg1"/>
                </a:solidFill>
                <a:effectLst/>
                <a:uFillTx/>
                <a:sym typeface="Helvetica Neue"/>
              </a:rPr>
              <a:t>Today</a:t>
            </a:r>
            <a:r>
              <a:rPr lang="en-US" sz="4400" dirty="0" smtClean="0">
                <a:solidFill>
                  <a:schemeClr val="bg1"/>
                </a:solidFill>
              </a:rPr>
              <a:t>:</a:t>
            </a:r>
          </a:p>
          <a:p>
            <a:pPr marL="0" marR="0" indent="0" algn="l" defTabSz="821531" rtl="0" fontAlgn="auto" latinLnBrk="0" hangingPunct="0">
              <a:lnSpc>
                <a:spcPct val="100000"/>
              </a:lnSpc>
              <a:spcBef>
                <a:spcPts val="0"/>
              </a:spcBef>
              <a:spcAft>
                <a:spcPts val="0"/>
              </a:spcAft>
              <a:buClrTx/>
              <a:buSzTx/>
              <a:buFontTx/>
              <a:buNone/>
              <a:tabLst/>
            </a:pPr>
            <a:endParaRPr lang="en-US" sz="4400" dirty="0" smtClean="0">
              <a:solidFill>
                <a:schemeClr val="bg1"/>
              </a:solidFill>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dirty="0" smtClean="0">
                <a:solidFill>
                  <a:schemeClr val="bg1"/>
                </a:solidFill>
              </a:rPr>
              <a:t>1 A short history of Human-</a:t>
            </a:r>
            <a:r>
              <a:rPr lang="en-US" sz="4400" dirty="0" err="1">
                <a:solidFill>
                  <a:schemeClr val="bg1"/>
                </a:solidFill>
              </a:rPr>
              <a:t>C</a:t>
            </a:r>
            <a:r>
              <a:rPr lang="en-US" sz="4400" dirty="0" err="1" smtClean="0">
                <a:solidFill>
                  <a:schemeClr val="bg1"/>
                </a:solidFill>
              </a:rPr>
              <a:t>ented</a:t>
            </a:r>
            <a:r>
              <a:rPr lang="en-US" sz="4400" dirty="0" smtClean="0">
                <a:solidFill>
                  <a:schemeClr val="bg1"/>
                </a:solidFill>
              </a:rPr>
              <a:t> Design</a:t>
            </a:r>
          </a:p>
          <a:p>
            <a:pPr marL="0" marR="0" indent="0" algn="l" defTabSz="821531" rtl="0" fontAlgn="auto" latinLnBrk="0" hangingPunct="0">
              <a:lnSpc>
                <a:spcPct val="100000"/>
              </a:lnSpc>
              <a:spcBef>
                <a:spcPts val="0"/>
              </a:spcBef>
              <a:spcAft>
                <a:spcPts val="0"/>
              </a:spcAft>
              <a:buClrTx/>
              <a:buSzTx/>
              <a:buFontTx/>
              <a:buNone/>
              <a:tabLst/>
            </a:pPr>
            <a:r>
              <a:rPr kumimoji="0" lang="en-US" sz="4400" b="1" i="0" u="sng" strike="noStrike" cap="none" spc="0" normalizeH="0" baseline="0" dirty="0" smtClean="0">
                <a:ln>
                  <a:noFill/>
                </a:ln>
                <a:solidFill>
                  <a:schemeClr val="bg1"/>
                </a:solidFill>
                <a:effectLst/>
                <a:uFillTx/>
                <a:sym typeface="Helvetica Neue"/>
              </a:rPr>
              <a:t>2</a:t>
            </a:r>
            <a:r>
              <a:rPr lang="en-US" sz="4400" u="sng" dirty="0">
                <a:solidFill>
                  <a:schemeClr val="bg1"/>
                </a:solidFill>
              </a:rPr>
              <a:t> </a:t>
            </a:r>
            <a:r>
              <a:rPr lang="en-US" sz="4400" u="sng" dirty="0" smtClean="0">
                <a:solidFill>
                  <a:schemeClr val="bg1"/>
                </a:solidFill>
              </a:rPr>
              <a:t>Value-sensitive Design Approaches</a:t>
            </a:r>
            <a:endParaRPr kumimoji="0" lang="en-US" sz="4400" b="1" i="0" u="sng" strike="noStrike" cap="none" spc="0" normalizeH="0" dirty="0" smtClean="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baseline="0" dirty="0" smtClean="0">
                <a:solidFill>
                  <a:schemeClr val="bg1"/>
                </a:solidFill>
              </a:rPr>
              <a:t>3 </a:t>
            </a:r>
            <a:r>
              <a:rPr lang="en-US" sz="4400" dirty="0" smtClean="0">
                <a:solidFill>
                  <a:schemeClr val="bg1"/>
                </a:solidFill>
              </a:rPr>
              <a:t>Values in data-driven systems</a:t>
            </a:r>
            <a:endParaRPr kumimoji="0" lang="en-US" sz="4400" b="1" i="0" strike="noStrike" cap="none" spc="0" normalizeH="0" baseline="0" dirty="0" smtClean="0">
              <a:ln>
                <a:noFill/>
              </a:ln>
              <a:solidFill>
                <a:schemeClr val="bg1"/>
              </a:solidFill>
              <a:effectLst/>
              <a:uFillTx/>
              <a:sym typeface="Helvetica Neue"/>
            </a:endParaRPr>
          </a:p>
        </p:txBody>
      </p:sp>
    </p:spTree>
    <p:extLst>
      <p:ext uri="{BB962C8B-B14F-4D97-AF65-F5344CB8AC3E}">
        <p14:creationId xmlns:p14="http://schemas.microsoft.com/office/powerpoint/2010/main" val="369516770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7114200" y="11924824"/>
            <a:ext cx="321883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err="1" smtClean="0"/>
              <a:t>Batya</a:t>
            </a:r>
            <a:r>
              <a:rPr lang="en-US" dirty="0" smtClean="0"/>
              <a:t> Friedman</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6341480"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Value SENSTIVE 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1091917" y="2088234"/>
            <a:ext cx="12241049" cy="9777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l">
              <a:lnSpc>
                <a:spcPct val="150000"/>
              </a:lnSpc>
            </a:pPr>
            <a:endParaRPr lang="en-GB" sz="3600" b="0" dirty="0" smtClean="0"/>
          </a:p>
          <a:p>
            <a:pPr algn="l">
              <a:lnSpc>
                <a:spcPct val="150000"/>
              </a:lnSpc>
            </a:pPr>
            <a:r>
              <a:rPr lang="en-GB" sz="3600" dirty="0" smtClean="0"/>
              <a:t>Part of a family of ‘Value-focused approaches’</a:t>
            </a:r>
          </a:p>
          <a:p>
            <a:pPr marL="571500" lvl="6" indent="-571500" algn="l">
              <a:lnSpc>
                <a:spcPct val="150000"/>
              </a:lnSpc>
              <a:buFont typeface="Arial" panose="020B0604020202020204" pitchFamily="34" charset="0"/>
              <a:buChar char="•"/>
            </a:pPr>
            <a:r>
              <a:rPr lang="en-GB" sz="3600" b="0" i="1" dirty="0" smtClean="0"/>
              <a:t>Worth-centred design (</a:t>
            </a:r>
            <a:r>
              <a:rPr lang="en-GB" sz="3600" b="0" i="1" dirty="0" err="1" smtClean="0"/>
              <a:t>Cockton</a:t>
            </a:r>
            <a:r>
              <a:rPr lang="en-GB" sz="3600" b="0" i="1" dirty="0" smtClean="0"/>
              <a:t>, 2005)</a:t>
            </a:r>
          </a:p>
          <a:p>
            <a:pPr marL="571500" lvl="6" indent="-571500" algn="l">
              <a:lnSpc>
                <a:spcPct val="150000"/>
              </a:lnSpc>
              <a:buFont typeface="Arial" panose="020B0604020202020204" pitchFamily="34" charset="0"/>
              <a:buChar char="•"/>
            </a:pPr>
            <a:r>
              <a:rPr lang="en-GB" sz="3600" b="0" i="1" dirty="0" smtClean="0"/>
              <a:t>Value centred Participatory Design (</a:t>
            </a:r>
            <a:r>
              <a:rPr lang="en-GB" sz="3600" b="0" i="1" dirty="0" err="1" smtClean="0"/>
              <a:t>Iversen</a:t>
            </a:r>
            <a:r>
              <a:rPr lang="en-GB" sz="3600" b="0" i="1" dirty="0" smtClean="0"/>
              <a:t> et al. 2012)</a:t>
            </a:r>
          </a:p>
          <a:p>
            <a:pPr marL="571500" lvl="6" indent="-571500" algn="l">
              <a:lnSpc>
                <a:spcPct val="150000"/>
              </a:lnSpc>
              <a:buFont typeface="Arial" panose="020B0604020202020204" pitchFamily="34" charset="0"/>
              <a:buChar char="•"/>
            </a:pPr>
            <a:r>
              <a:rPr lang="en-GB" sz="3600" b="0" i="1" dirty="0" smtClean="0"/>
              <a:t>Value sensitive Design (Friedman, 2003)</a:t>
            </a:r>
          </a:p>
          <a:p>
            <a:pPr algn="l">
              <a:lnSpc>
                <a:spcPct val="150000"/>
              </a:lnSpc>
            </a:pPr>
            <a:endParaRPr lang="en-GB" sz="3600" b="0" dirty="0" smtClean="0"/>
          </a:p>
          <a:p>
            <a:pPr algn="l">
              <a:lnSpc>
                <a:spcPct val="150000"/>
              </a:lnSpc>
            </a:pPr>
            <a:r>
              <a:rPr lang="en-GB" sz="3600" dirty="0" smtClean="0"/>
              <a:t>Adaptation of Human Centred-Design to include human values (meta-method). </a:t>
            </a:r>
          </a:p>
          <a:p>
            <a:pPr marL="571500" indent="-571500" algn="l">
              <a:lnSpc>
                <a:spcPct val="150000"/>
              </a:lnSpc>
              <a:buFont typeface="Arial" panose="020B0604020202020204" pitchFamily="34" charset="0"/>
              <a:buChar char="•"/>
            </a:pPr>
            <a:r>
              <a:rPr lang="en-GB" sz="3600" b="0" dirty="0" smtClean="0"/>
              <a:t>Explicit attention to values of all stakeholders.</a:t>
            </a:r>
          </a:p>
          <a:p>
            <a:pPr marL="571500" indent="-571500" algn="l">
              <a:lnSpc>
                <a:spcPct val="150000"/>
              </a:lnSpc>
              <a:buFont typeface="Arial" panose="020B0604020202020204" pitchFamily="34" charset="0"/>
              <a:buChar char="•"/>
            </a:pPr>
            <a:r>
              <a:rPr lang="en-GB" sz="3600" b="0" dirty="0" smtClean="0"/>
              <a:t>Explicit attention to non-human stakeholders.</a:t>
            </a:r>
          </a:p>
          <a:p>
            <a:pPr marL="571500" indent="-571500" algn="l">
              <a:lnSpc>
                <a:spcPct val="150000"/>
              </a:lnSpc>
              <a:buFont typeface="Arial" panose="020B0604020202020204" pitchFamily="34" charset="0"/>
              <a:buChar char="•"/>
            </a:pPr>
            <a:r>
              <a:rPr lang="en-GB" sz="3600" b="0" dirty="0" smtClean="0"/>
              <a:t>Explicit attention to potential value conflicts.</a:t>
            </a:r>
            <a:endParaRPr lang="en-GB" b="0" dirty="0"/>
          </a:p>
          <a:p>
            <a:pPr algn="l"/>
            <a:endParaRPr lang="en-GB" b="0" dirty="0"/>
          </a:p>
        </p:txBody>
      </p:sp>
      <p:pic>
        <p:nvPicPr>
          <p:cNvPr id="7" name="Picture 2" descr="C:\Users\Koen van Turnhout\Desktop\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45119" r="7309"/>
          <a:stretch/>
        </p:blipFill>
        <p:spPr bwMode="auto">
          <a:xfrm>
            <a:off x="1554480" y="1267855"/>
            <a:ext cx="8869680" cy="10488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9644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Users\Koen van Turnhout\Desktop\vitality-model2020-tota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8210" y="1890098"/>
            <a:ext cx="11690744" cy="965379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Koen van Turnhout\Desktop\1_9YQtNV0WVCR_fwUI-_QoC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7694" y="2420393"/>
            <a:ext cx="11577551" cy="8451199"/>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4414764" y="1075582"/>
            <a:ext cx="566340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smtClean="0"/>
              <a:t>Schwarz’ (1992) Value Circle</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4488980" y="788835"/>
            <a:ext cx="8330807" cy="818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Values and </a:t>
            </a:r>
            <a:r>
              <a:rPr lang="en-US" i="1" dirty="0" smtClean="0"/>
              <a:t>Value Systems </a:t>
            </a:r>
            <a:r>
              <a:rPr lang="en-US" dirty="0" smtClean="0"/>
              <a:t>(I)</a:t>
            </a:r>
            <a:endParaRPr dirty="0"/>
          </a:p>
        </p:txBody>
      </p:sp>
      <p:sp>
        <p:nvSpPr>
          <p:cNvPr id="9" name="Tekstvak 8"/>
          <p:cNvSpPr txBox="1"/>
          <p:nvPr/>
        </p:nvSpPr>
        <p:spPr>
          <a:xfrm>
            <a:off x="15050814" y="10553236"/>
            <a:ext cx="5945536"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err="1" smtClean="0"/>
              <a:t>Motivaction</a:t>
            </a:r>
            <a:r>
              <a:rPr lang="en-US" dirty="0" smtClean="0"/>
              <a:t>: Mentality Model </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 name="Tekstvak 1"/>
          <p:cNvSpPr txBox="1"/>
          <p:nvPr/>
        </p:nvSpPr>
        <p:spPr>
          <a:xfrm>
            <a:off x="6506809" y="12582512"/>
            <a:ext cx="17088011" cy="9444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600" b="0" dirty="0"/>
              <a:t>Schwartz, S. H. (1992). Universals in the content and structure of values: </a:t>
            </a:r>
            <a:r>
              <a:rPr lang="en-US" sz="2600" b="0" dirty="0" smtClean="0"/>
              <a:t>Theoretical </a:t>
            </a:r>
            <a:r>
              <a:rPr lang="en-US" sz="2600" b="0" dirty="0"/>
              <a:t>advances and </a:t>
            </a:r>
            <a:endParaRPr lang="en-US" sz="2600" b="0" dirty="0" smtClean="0"/>
          </a:p>
          <a:p>
            <a:r>
              <a:rPr lang="en-US" sz="2600" b="0" dirty="0" smtClean="0"/>
              <a:t>empirical </a:t>
            </a:r>
            <a:r>
              <a:rPr lang="en-US" sz="2600" b="0" dirty="0"/>
              <a:t>tests in 20 countries</a:t>
            </a:r>
            <a:r>
              <a:rPr lang="en-US" sz="2600" b="0" dirty="0" smtClean="0"/>
              <a:t>. In</a:t>
            </a:r>
            <a:r>
              <a:rPr lang="en-US" sz="2600" b="0" dirty="0"/>
              <a:t> </a:t>
            </a:r>
            <a:r>
              <a:rPr lang="en-US" sz="2600" b="0" i="1" dirty="0"/>
              <a:t>Advances in experimental social psychology</a:t>
            </a:r>
            <a:r>
              <a:rPr lang="en-US" sz="2600" b="0" dirty="0"/>
              <a:t> (Vol. 25, pp. 1-65). Academic Press.</a:t>
            </a:r>
            <a:endParaRPr kumimoji="0" lang="en-US" sz="2600" b="1"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165103117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2407950" y="1324302"/>
            <a:ext cx="5629745"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smtClean="0"/>
              <a:t>Friedman Value Ignition </a:t>
            </a:r>
            <a:r>
              <a:rPr lang="en-US" dirty="0"/>
              <a:t>L</a:t>
            </a:r>
            <a:r>
              <a:rPr lang="en-US" dirty="0" smtClean="0"/>
              <a:t>ist</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4488980" y="754980"/>
            <a:ext cx="8330807"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i="1" dirty="0" smtClean="0"/>
              <a:t>Values</a:t>
            </a:r>
            <a:r>
              <a:rPr lang="en-US" dirty="0" smtClean="0"/>
              <a:t> and Value Systems (I)</a:t>
            </a:r>
            <a:endParaRPr dirty="0"/>
          </a:p>
        </p:txBody>
      </p:sp>
      <p:sp>
        <p:nvSpPr>
          <p:cNvPr id="9" name="Tekstvak 8"/>
          <p:cNvSpPr txBox="1"/>
          <p:nvPr/>
        </p:nvSpPr>
        <p:spPr>
          <a:xfrm>
            <a:off x="15884394" y="11189948"/>
            <a:ext cx="553997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err="1" smtClean="0"/>
              <a:t>Kheirandish</a:t>
            </a:r>
            <a:r>
              <a:rPr lang="en-US" dirty="0" smtClean="0"/>
              <a:t>: HU Value Tool</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 name="Tekstvak 1"/>
          <p:cNvSpPr txBox="1"/>
          <p:nvPr/>
        </p:nvSpPr>
        <p:spPr>
          <a:xfrm>
            <a:off x="4648357" y="12554116"/>
            <a:ext cx="19704112" cy="1006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800" b="0" dirty="0" err="1"/>
              <a:t>Kheirandish</a:t>
            </a:r>
            <a:r>
              <a:rPr lang="en-US" sz="2800" b="0" dirty="0"/>
              <a:t>, S., Funk, M., </a:t>
            </a:r>
            <a:r>
              <a:rPr lang="en-US" sz="2800" b="0" dirty="0" err="1"/>
              <a:t>Wensveen</a:t>
            </a:r>
            <a:r>
              <a:rPr lang="en-US" sz="2800" b="0" dirty="0"/>
              <a:t>, S., </a:t>
            </a:r>
            <a:r>
              <a:rPr lang="en-US" sz="2800" b="0" dirty="0" err="1"/>
              <a:t>Verkerk</a:t>
            </a:r>
            <a:r>
              <a:rPr lang="en-US" sz="2800" b="0" dirty="0"/>
              <a:t>, M., &amp; </a:t>
            </a:r>
            <a:r>
              <a:rPr lang="en-US" sz="2800" b="0" dirty="0" err="1"/>
              <a:t>Rauterberg</a:t>
            </a:r>
            <a:r>
              <a:rPr lang="en-US" sz="2800" b="0" dirty="0"/>
              <a:t>, M. (2019). </a:t>
            </a:r>
            <a:r>
              <a:rPr lang="en-US" sz="2800" b="0" dirty="0" err="1" smtClean="0"/>
              <a:t>HuValue</a:t>
            </a:r>
            <a:r>
              <a:rPr lang="en-US" sz="2800" b="0" dirty="0"/>
              <a:t>: a tool to support design </a:t>
            </a:r>
            <a:r>
              <a:rPr lang="en-US" sz="2800" b="0" dirty="0" smtClean="0"/>
              <a:t>students</a:t>
            </a:r>
          </a:p>
          <a:p>
            <a:r>
              <a:rPr lang="en-US" sz="2800" b="0" dirty="0" smtClean="0"/>
              <a:t> </a:t>
            </a:r>
            <a:r>
              <a:rPr lang="en-US" sz="2800" b="0" dirty="0"/>
              <a:t>in considering human values in their design. </a:t>
            </a:r>
            <a:r>
              <a:rPr lang="en-US" sz="2800" b="0" i="1" dirty="0"/>
              <a:t>International Journal of Technology and Design Education</a:t>
            </a:r>
            <a:r>
              <a:rPr lang="en-US" sz="2800" b="0" dirty="0"/>
              <a:t>, 1-27.</a:t>
            </a:r>
            <a:endParaRPr kumimoji="0" lang="en-US" sz="2600" b="1" i="0" u="none" strike="noStrike" cap="none" spc="0" normalizeH="0" baseline="0" dirty="0">
              <a:ln>
                <a:noFill/>
              </a:ln>
              <a:solidFill>
                <a:srgbClr val="000000"/>
              </a:solidFill>
              <a:effectLst/>
              <a:uFillTx/>
              <a:sym typeface="Helvetica Neue"/>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8498" y="2363050"/>
            <a:ext cx="8991769" cy="8826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822" y="2208454"/>
            <a:ext cx="7166126" cy="10044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357120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1091917" y="1198180"/>
            <a:ext cx="8939948"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Stakeholders: Who is affected</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1091917" y="2088234"/>
            <a:ext cx="12241049" cy="117782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l">
              <a:lnSpc>
                <a:spcPct val="150000"/>
              </a:lnSpc>
            </a:pPr>
            <a:r>
              <a:rPr lang="en-GB" sz="3600" dirty="0" smtClean="0"/>
              <a:t>Direct / Indirect. </a:t>
            </a:r>
          </a:p>
          <a:p>
            <a:pPr algn="l">
              <a:lnSpc>
                <a:spcPct val="150000"/>
              </a:lnSpc>
            </a:pPr>
            <a:r>
              <a:rPr lang="en-GB" sz="3600" dirty="0" smtClean="0"/>
              <a:t>Human / Non-Human</a:t>
            </a:r>
          </a:p>
          <a:p>
            <a:pPr algn="l">
              <a:lnSpc>
                <a:spcPct val="150000"/>
              </a:lnSpc>
            </a:pPr>
            <a:endParaRPr lang="en-GB" sz="3600" dirty="0"/>
          </a:p>
          <a:p>
            <a:pPr lvl="6" indent="0" algn="l">
              <a:lnSpc>
                <a:spcPct val="150000"/>
              </a:lnSpc>
            </a:pPr>
            <a:r>
              <a:rPr lang="en-GB" sz="3600" dirty="0" smtClean="0"/>
              <a:t>Spotify (9….A lot)</a:t>
            </a:r>
          </a:p>
          <a:p>
            <a:pPr marL="571500" lvl="6" indent="-571500" algn="l">
              <a:lnSpc>
                <a:spcPct val="150000"/>
              </a:lnSpc>
              <a:buFont typeface="Arial" panose="020B0604020202020204" pitchFamily="34" charset="0"/>
              <a:buChar char="•"/>
            </a:pPr>
            <a:r>
              <a:rPr lang="en-GB" sz="3600" dirty="0" smtClean="0"/>
              <a:t>Customers</a:t>
            </a:r>
          </a:p>
          <a:p>
            <a:pPr marL="571500" lvl="6" indent="-571500" algn="l">
              <a:lnSpc>
                <a:spcPct val="150000"/>
              </a:lnSpc>
              <a:buFont typeface="Arial" panose="020B0604020202020204" pitchFamily="34" charset="0"/>
              <a:buChar char="•"/>
            </a:pPr>
            <a:r>
              <a:rPr lang="en-GB" sz="3600" dirty="0" smtClean="0"/>
              <a:t>Friends of customers</a:t>
            </a:r>
          </a:p>
          <a:p>
            <a:pPr marL="571500" lvl="6" indent="-571500" algn="l">
              <a:lnSpc>
                <a:spcPct val="150000"/>
              </a:lnSpc>
              <a:buFont typeface="Arial" panose="020B0604020202020204" pitchFamily="34" charset="0"/>
              <a:buChar char="•"/>
            </a:pPr>
            <a:r>
              <a:rPr lang="en-GB" sz="3600" dirty="0" smtClean="0"/>
              <a:t>Artists</a:t>
            </a:r>
          </a:p>
          <a:p>
            <a:pPr marL="571500" lvl="6" indent="-571500" algn="l">
              <a:lnSpc>
                <a:spcPct val="150000"/>
              </a:lnSpc>
              <a:buFont typeface="Arial" panose="020B0604020202020204" pitchFamily="34" charset="0"/>
              <a:buChar char="•"/>
            </a:pPr>
            <a:r>
              <a:rPr lang="en-GB" sz="3600" dirty="0" smtClean="0"/>
              <a:t>Advertisers</a:t>
            </a:r>
          </a:p>
          <a:p>
            <a:pPr marL="571500" lvl="6" indent="-571500" algn="l">
              <a:lnSpc>
                <a:spcPct val="150000"/>
              </a:lnSpc>
              <a:buFont typeface="Arial" panose="020B0604020202020204" pitchFamily="34" charset="0"/>
              <a:buChar char="•"/>
            </a:pPr>
            <a:r>
              <a:rPr lang="en-GB" sz="3600" dirty="0" smtClean="0"/>
              <a:t>Music Industry</a:t>
            </a:r>
          </a:p>
          <a:p>
            <a:pPr marL="571500" lvl="6" indent="-571500" algn="l">
              <a:lnSpc>
                <a:spcPct val="150000"/>
              </a:lnSpc>
              <a:buFont typeface="Arial" panose="020B0604020202020204" pitchFamily="34" charset="0"/>
              <a:buChar char="•"/>
            </a:pPr>
            <a:r>
              <a:rPr lang="en-GB" sz="3600" dirty="0" smtClean="0"/>
              <a:t>Bars and theatres etc.</a:t>
            </a:r>
          </a:p>
          <a:p>
            <a:pPr marL="571500" lvl="6" indent="-571500" algn="l">
              <a:lnSpc>
                <a:spcPct val="150000"/>
              </a:lnSpc>
              <a:buFont typeface="Arial" panose="020B0604020202020204" pitchFamily="34" charset="0"/>
              <a:buChar char="•"/>
            </a:pPr>
            <a:r>
              <a:rPr lang="en-GB" sz="3600" dirty="0" smtClean="0"/>
              <a:t>Spotify (employees)</a:t>
            </a:r>
          </a:p>
          <a:p>
            <a:pPr marL="571500" lvl="6" indent="-571500" algn="l">
              <a:lnSpc>
                <a:spcPct val="150000"/>
              </a:lnSpc>
              <a:buFont typeface="Arial" panose="020B0604020202020204" pitchFamily="34" charset="0"/>
              <a:buChar char="•"/>
            </a:pPr>
            <a:r>
              <a:rPr lang="en-GB" sz="3600" dirty="0" smtClean="0"/>
              <a:t>Radio and TV stations (and other competitors)</a:t>
            </a:r>
          </a:p>
          <a:p>
            <a:pPr marL="571500" lvl="6" indent="-571500" algn="l">
              <a:lnSpc>
                <a:spcPct val="150000"/>
              </a:lnSpc>
              <a:buFont typeface="Arial" panose="020B0604020202020204" pitchFamily="34" charset="0"/>
              <a:buChar char="•"/>
            </a:pPr>
            <a:r>
              <a:rPr lang="en-GB" sz="3600" dirty="0" smtClean="0"/>
              <a:t>Knowledge economy</a:t>
            </a:r>
          </a:p>
          <a:p>
            <a:pPr marL="571500" lvl="6" indent="-571500" algn="l">
              <a:lnSpc>
                <a:spcPct val="150000"/>
              </a:lnSpc>
              <a:buFont typeface="Arial" panose="020B0604020202020204" pitchFamily="34" charset="0"/>
              <a:buChar char="•"/>
            </a:pPr>
            <a:endParaRPr lang="en-GB" sz="3600" dirty="0" smtClean="0"/>
          </a:p>
        </p:txBody>
      </p:sp>
      <p:pic>
        <p:nvPicPr>
          <p:cNvPr id="2050" name="Picture 2" descr="C:\Users\Koen van Turnhout\Desktop\spotify-playlists-getty-mahmut-serdar-alakus.jpg"/>
          <p:cNvPicPr>
            <a:picLocks noChangeAspect="1" noChangeArrowheads="1"/>
          </p:cNvPicPr>
          <p:nvPr/>
        </p:nvPicPr>
        <p:blipFill rotWithShape="1">
          <a:blip r:embed="rId3">
            <a:extLst>
              <a:ext uri="{28A0092B-C50C-407E-A947-70E740481C1C}">
                <a14:useLocalDpi xmlns:a14="http://schemas.microsoft.com/office/drawing/2010/main" val="0"/>
              </a:ext>
            </a:extLst>
          </a:blip>
          <a:srcRect l="25686" r="22718"/>
          <a:stretch/>
        </p:blipFill>
        <p:spPr bwMode="auto">
          <a:xfrm>
            <a:off x="1463040" y="1232035"/>
            <a:ext cx="8869680" cy="1037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322440"/>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1091917" y="1198180"/>
            <a:ext cx="5966377"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Levels of experience</a:t>
            </a:r>
            <a:endParaRPr dirty="0"/>
          </a:p>
        </p:txBody>
      </p:sp>
      <p:pic>
        <p:nvPicPr>
          <p:cNvPr id="3074" name="Picture 2" descr="C:\Users\Koen van Turnhout\Desktop\0_HIIYpDzdGzHFh9X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002" y="227330"/>
            <a:ext cx="17802205" cy="11849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59013"/>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U-Crossmedialab samenwerking"/>
          <p:cNvSpPr txBox="1"/>
          <p:nvPr/>
        </p:nvSpPr>
        <p:spPr>
          <a:xfrm>
            <a:off x="11091917" y="1198180"/>
            <a:ext cx="9949840"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Mapping Values to Stakeholders</a:t>
            </a:r>
            <a:endParaRPr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139" y="2716924"/>
            <a:ext cx="21632931" cy="7593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4191417"/>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U-Crossmedialab samenwerking"/>
          <p:cNvSpPr txBox="1"/>
          <p:nvPr/>
        </p:nvSpPr>
        <p:spPr>
          <a:xfrm>
            <a:off x="7182068" y="1264771"/>
            <a:ext cx="16895651"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Mapping Design Alternatives to Values and Stakeholders</a:t>
            </a:r>
            <a:endParaRP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347" y="2716925"/>
            <a:ext cx="21764514" cy="7639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7315941"/>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1091917" y="1232035"/>
            <a:ext cx="6312626" cy="818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err="1" smtClean="0"/>
              <a:t>Tripart</a:t>
            </a:r>
            <a:r>
              <a:rPr lang="en-US" dirty="0" smtClean="0"/>
              <a:t> Methodology</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1091917" y="2088234"/>
            <a:ext cx="12241049" cy="11439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lvl="6" indent="0" algn="l">
              <a:lnSpc>
                <a:spcPct val="150000"/>
              </a:lnSpc>
            </a:pPr>
            <a:r>
              <a:rPr lang="en-GB" sz="3600" dirty="0" smtClean="0"/>
              <a:t>Conceptual Investigations</a:t>
            </a:r>
            <a:endParaRPr lang="en-GB" sz="3600" dirty="0"/>
          </a:p>
          <a:p>
            <a:pPr marL="571500" lvl="6" indent="-571500" algn="l">
              <a:lnSpc>
                <a:spcPct val="150000"/>
              </a:lnSpc>
              <a:buFont typeface="Arial" panose="020B0604020202020204" pitchFamily="34" charset="0"/>
              <a:buChar char="•"/>
            </a:pPr>
            <a:r>
              <a:rPr lang="en-GB" sz="3600" b="0" i="1" dirty="0" smtClean="0"/>
              <a:t>Considering values and value priorities</a:t>
            </a:r>
          </a:p>
          <a:p>
            <a:pPr marL="571500" lvl="6" indent="-571500" algn="l">
              <a:lnSpc>
                <a:spcPct val="150000"/>
              </a:lnSpc>
              <a:buFont typeface="Arial" panose="020B0604020202020204" pitchFamily="34" charset="0"/>
              <a:buChar char="•"/>
            </a:pPr>
            <a:r>
              <a:rPr lang="en-GB" sz="3600" b="0" i="1" dirty="0" smtClean="0"/>
              <a:t>Relating values and value conflicts to the design</a:t>
            </a:r>
          </a:p>
          <a:p>
            <a:pPr algn="l">
              <a:lnSpc>
                <a:spcPct val="150000"/>
              </a:lnSpc>
            </a:pPr>
            <a:endParaRPr lang="en-GB" sz="3600" b="0" dirty="0" smtClean="0"/>
          </a:p>
          <a:p>
            <a:pPr lvl="6" indent="0" algn="l">
              <a:lnSpc>
                <a:spcPct val="150000"/>
              </a:lnSpc>
            </a:pPr>
            <a:r>
              <a:rPr lang="en-GB" sz="3600" dirty="0" smtClean="0"/>
              <a:t>Empirical Investigations</a:t>
            </a:r>
            <a:endParaRPr lang="en-GB" sz="3600" dirty="0"/>
          </a:p>
          <a:p>
            <a:pPr marL="571500" lvl="6" indent="-571500" algn="l">
              <a:lnSpc>
                <a:spcPct val="150000"/>
              </a:lnSpc>
              <a:buFont typeface="Arial" panose="020B0604020202020204" pitchFamily="34" charset="0"/>
              <a:buChar char="•"/>
            </a:pPr>
            <a:r>
              <a:rPr lang="en-GB" sz="3600" b="0" i="1" dirty="0" smtClean="0"/>
              <a:t>Investigating (value priorities) in the context of use.</a:t>
            </a:r>
            <a:endParaRPr lang="en-GB" sz="3600" b="0" i="1" dirty="0"/>
          </a:p>
          <a:p>
            <a:pPr marL="571500" lvl="6" indent="-571500" algn="l">
              <a:lnSpc>
                <a:spcPct val="150000"/>
              </a:lnSpc>
              <a:buFont typeface="Arial" panose="020B0604020202020204" pitchFamily="34" charset="0"/>
              <a:buChar char="•"/>
            </a:pPr>
            <a:r>
              <a:rPr lang="en-GB" sz="3600" b="0" i="1" dirty="0" smtClean="0"/>
              <a:t>Investigating the (moral) effects of technologies.</a:t>
            </a:r>
            <a:endParaRPr lang="en-GB" sz="3600" b="0" i="1" dirty="0"/>
          </a:p>
          <a:p>
            <a:pPr algn="l">
              <a:lnSpc>
                <a:spcPct val="150000"/>
              </a:lnSpc>
            </a:pPr>
            <a:endParaRPr lang="en-GB" sz="3600" b="0" dirty="0" smtClean="0"/>
          </a:p>
          <a:p>
            <a:pPr algn="l">
              <a:lnSpc>
                <a:spcPct val="150000"/>
              </a:lnSpc>
            </a:pPr>
            <a:r>
              <a:rPr lang="en-GB" sz="3600" dirty="0" smtClean="0"/>
              <a:t>Technical Investigations</a:t>
            </a:r>
          </a:p>
          <a:p>
            <a:pPr marL="571500" indent="-571500" algn="l">
              <a:lnSpc>
                <a:spcPct val="150000"/>
              </a:lnSpc>
              <a:buFont typeface="Arial" panose="020B0604020202020204" pitchFamily="34" charset="0"/>
              <a:buChar char="•"/>
            </a:pPr>
            <a:r>
              <a:rPr lang="en-GB" sz="3600" b="0" i="1" dirty="0" smtClean="0"/>
              <a:t>Investigate how technologies can support or hinder human values.   </a:t>
            </a:r>
          </a:p>
          <a:p>
            <a:pPr marL="571500" indent="-571500" algn="l">
              <a:lnSpc>
                <a:spcPct val="150000"/>
              </a:lnSpc>
              <a:buFont typeface="Arial" panose="020B0604020202020204" pitchFamily="34" charset="0"/>
              <a:buChar char="•"/>
            </a:pPr>
            <a:r>
              <a:rPr lang="en-GB" sz="3600" b="0" i="1" dirty="0" smtClean="0"/>
              <a:t>Investigate how technologies can be designed to safeguard particular values.</a:t>
            </a:r>
          </a:p>
          <a:p>
            <a:pPr algn="l"/>
            <a:endParaRPr lang="en-GB" b="0" dirty="0"/>
          </a:p>
        </p:txBody>
      </p:sp>
      <p:pic>
        <p:nvPicPr>
          <p:cNvPr id="4098" name="Picture 2" descr="C:\Users\Koen van Turnhout\Desktop\The-tripartite-iterative-Value-Sensitive-Design-methodology.p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406" y="2050721"/>
            <a:ext cx="9299453" cy="822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04124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oen van Turnhout\Desktop\Koen Zelf\Profielfotos\Hu\20200109_HU_Lector_Koen_vanTurnhout_8629-Webformaat_2000px (1).jpg"/>
          <p:cNvPicPr>
            <a:picLocks noChangeAspect="1" noChangeArrowheads="1"/>
          </p:cNvPicPr>
          <p:nvPr/>
        </p:nvPicPr>
        <p:blipFill rotWithShape="1">
          <a:blip r:embed="rId3">
            <a:extLst>
              <a:ext uri="{28A0092B-C50C-407E-A947-70E740481C1C}">
                <a14:useLocalDpi xmlns:a14="http://schemas.microsoft.com/office/drawing/2010/main" val="0"/>
              </a:ext>
            </a:extLst>
          </a:blip>
          <a:srcRect l="32933" r="6190"/>
          <a:stretch/>
        </p:blipFill>
        <p:spPr bwMode="auto">
          <a:xfrm>
            <a:off x="1172197" y="925753"/>
            <a:ext cx="10149840" cy="11156173"/>
          </a:xfrm>
          <a:prstGeom prst="rect">
            <a:avLst/>
          </a:prstGeom>
          <a:noFill/>
          <a:extLst>
            <a:ext uri="{909E8E84-426E-40DD-AFC4-6F175D3DCCD1}">
              <a14:hiddenFill xmlns:a14="http://schemas.microsoft.com/office/drawing/2010/main">
                <a:solidFill>
                  <a:srgbClr val="FFFFFF"/>
                </a:solidFill>
              </a14:hiddenFill>
            </a:ext>
          </a:extLst>
        </p:spPr>
      </p:pic>
      <p:sp>
        <p:nvSpPr>
          <p:cNvPr id="86" name="HU-Crossmedialab samenwerking"/>
          <p:cNvSpPr txBox="1"/>
          <p:nvPr/>
        </p:nvSpPr>
        <p:spPr>
          <a:xfrm>
            <a:off x="12700000" y="2434426"/>
            <a:ext cx="2406108" cy="8166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WHO AM I</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2737095" y="3787381"/>
            <a:ext cx="10160001" cy="7223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a:r>
              <a:rPr lang="en-GB" sz="3600" b="0" dirty="0" smtClean="0"/>
              <a:t>Koen van </a:t>
            </a:r>
            <a:r>
              <a:rPr lang="en-GB" sz="3600" b="0" dirty="0" err="1" smtClean="0"/>
              <a:t>Turnhout</a:t>
            </a:r>
            <a:endParaRPr lang="en-GB" sz="3600" b="0" dirty="0" smtClean="0"/>
          </a:p>
          <a:p>
            <a:pPr algn="l"/>
            <a:endParaRPr lang="en-GB" sz="3600" b="0" dirty="0"/>
          </a:p>
          <a:p>
            <a:pPr algn="l"/>
            <a:r>
              <a:rPr lang="en-GB" sz="3600" b="0" dirty="0" smtClean="0"/>
              <a:t>Professor of Human Experience and Media Design</a:t>
            </a:r>
          </a:p>
          <a:p>
            <a:pPr algn="l"/>
            <a:r>
              <a:rPr lang="en-GB" sz="3600" b="0" dirty="0" smtClean="0"/>
              <a:t>Utrecht University of Applied Sciences </a:t>
            </a:r>
          </a:p>
          <a:p>
            <a:pPr algn="l"/>
            <a:endParaRPr lang="en-GB" sz="3600" b="0" dirty="0" smtClean="0"/>
          </a:p>
          <a:p>
            <a:pPr algn="l"/>
            <a:r>
              <a:rPr lang="en-GB" sz="3600" b="0" dirty="0" smtClean="0"/>
              <a:t>Background in:</a:t>
            </a:r>
          </a:p>
          <a:p>
            <a:pPr algn="l"/>
            <a:r>
              <a:rPr lang="en-GB" sz="3600" b="0" dirty="0" smtClean="0"/>
              <a:t>Human Computer Interaction</a:t>
            </a:r>
          </a:p>
          <a:p>
            <a:pPr algn="l"/>
            <a:endParaRPr lang="en-GB" sz="3600" b="0" dirty="0"/>
          </a:p>
          <a:p>
            <a:pPr algn="l"/>
            <a:r>
              <a:rPr lang="en-GB" sz="3600" b="0" dirty="0" smtClean="0"/>
              <a:t>Chair of Design Science Research Group &amp; CHI Netherlands</a:t>
            </a:r>
          </a:p>
          <a:p>
            <a:pPr algn="l"/>
            <a:endParaRPr lang="en-GB" b="0" dirty="0"/>
          </a:p>
          <a:p>
            <a:pPr algn="l"/>
            <a:endParaRPr lang="en-GB" b="0" dirty="0"/>
          </a:p>
        </p:txBody>
      </p:sp>
      <p:sp>
        <p:nvSpPr>
          <p:cNvPr id="89" name="Shape"/>
          <p:cNvSpPr/>
          <p:nvPr/>
        </p:nvSpPr>
        <p:spPr>
          <a:xfrm>
            <a:off x="1172197" y="926246"/>
            <a:ext cx="10160001" cy="11155680"/>
          </a:xfrm>
          <a:custGeom>
            <a:avLst/>
            <a:gdLst/>
            <a:ahLst/>
            <a:cxnLst>
              <a:cxn ang="0">
                <a:pos x="wd2" y="hd2"/>
              </a:cxn>
              <a:cxn ang="5400000">
                <a:pos x="wd2" y="hd2"/>
              </a:cxn>
              <a:cxn ang="10800000">
                <a:pos x="wd2" y="hd2"/>
              </a:cxn>
              <a:cxn ang="16200000">
                <a:pos x="wd2" y="hd2"/>
              </a:cxn>
            </a:cxnLst>
            <a:rect l="0" t="0" r="r" b="b"/>
            <a:pathLst>
              <a:path w="21600" h="21600" extrusionOk="0">
                <a:moveTo>
                  <a:pt x="20305" y="0"/>
                </a:moveTo>
                <a:lnTo>
                  <a:pt x="21600" y="1182"/>
                </a:lnTo>
                <a:lnTo>
                  <a:pt x="21600" y="21600"/>
                </a:lnTo>
                <a:lnTo>
                  <a:pt x="0" y="21600"/>
                </a:lnTo>
                <a:lnTo>
                  <a:pt x="0" y="0"/>
                </a:lnTo>
                <a:lnTo>
                  <a:pt x="20305" y="0"/>
                </a:lnTo>
                <a:close/>
              </a:path>
            </a:pathLst>
          </a:custGeom>
          <a:solidFill>
            <a:srgbClr val="000000">
              <a:alpha val="7000"/>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3621405" y="1107244"/>
            <a:ext cx="8023030"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METHODS:  Stakeholder MAP</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3526812" y="2120988"/>
            <a:ext cx="10531366" cy="5130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457200" indent="-457200" algn="l">
              <a:lnSpc>
                <a:spcPct val="150000"/>
              </a:lnSpc>
              <a:buFont typeface="Arial" panose="020B0604020202020204" pitchFamily="34" charset="0"/>
              <a:buChar char="•"/>
            </a:pPr>
            <a:r>
              <a:rPr lang="en-GB" sz="3600" b="0" i="1" dirty="0" smtClean="0"/>
              <a:t>Visualises all stakeholders</a:t>
            </a:r>
          </a:p>
          <a:p>
            <a:pPr marL="457200" indent="-457200" algn="l">
              <a:lnSpc>
                <a:spcPct val="150000"/>
              </a:lnSpc>
              <a:buFont typeface="Arial" panose="020B0604020202020204" pitchFamily="34" charset="0"/>
              <a:buChar char="•"/>
            </a:pPr>
            <a:r>
              <a:rPr lang="en-GB" sz="3600" b="0" i="1" dirty="0" smtClean="0"/>
              <a:t>Categorises stakeholders into groups (if needed)</a:t>
            </a:r>
          </a:p>
          <a:p>
            <a:pPr marL="457200" indent="-457200" algn="l">
              <a:lnSpc>
                <a:spcPct val="150000"/>
              </a:lnSpc>
              <a:buFont typeface="Arial" panose="020B0604020202020204" pitchFamily="34" charset="0"/>
              <a:buChar char="•"/>
            </a:pPr>
            <a:r>
              <a:rPr lang="en-GB" sz="3600" b="0" i="1" dirty="0" smtClean="0"/>
              <a:t>Lists key characteristics of stakeholders</a:t>
            </a:r>
          </a:p>
          <a:p>
            <a:pPr marL="457200" indent="-457200" algn="l">
              <a:lnSpc>
                <a:spcPct val="150000"/>
              </a:lnSpc>
              <a:buFont typeface="Arial" panose="020B0604020202020204" pitchFamily="34" charset="0"/>
              <a:buChar char="•"/>
            </a:pPr>
            <a:endParaRPr lang="en-GB" sz="3600" b="0" i="1" dirty="0"/>
          </a:p>
          <a:p>
            <a:pPr marL="457200" indent="-457200" algn="l">
              <a:lnSpc>
                <a:spcPct val="150000"/>
              </a:lnSpc>
              <a:buFont typeface="Arial" panose="020B0604020202020204" pitchFamily="34" charset="0"/>
              <a:buChar char="•"/>
            </a:pPr>
            <a:r>
              <a:rPr lang="en-GB" sz="3600" b="0" i="1" dirty="0" smtClean="0"/>
              <a:t>Stakeholder </a:t>
            </a:r>
            <a:r>
              <a:rPr lang="en-GB" sz="3600" b="0" i="1" dirty="0" smtClean="0"/>
              <a:t>tokens can be used to map out different scenario’s</a:t>
            </a:r>
            <a:endParaRPr lang="en-GB" sz="3600" b="0" i="1" dirty="0"/>
          </a:p>
        </p:txBody>
      </p:sp>
      <p:sp>
        <p:nvSpPr>
          <p:cNvPr id="8" name="Tekstvak 7"/>
          <p:cNvSpPr txBox="1"/>
          <p:nvPr/>
        </p:nvSpPr>
        <p:spPr>
          <a:xfrm>
            <a:off x="6965927" y="11924824"/>
            <a:ext cx="3515385"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smtClean="0"/>
              <a:t>Stakeholder MAP</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9672" r="4746"/>
          <a:stretch/>
        </p:blipFill>
        <p:spPr bwMode="auto">
          <a:xfrm>
            <a:off x="1277005" y="1107244"/>
            <a:ext cx="11521440" cy="1049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655626"/>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3621405" y="1107244"/>
            <a:ext cx="10435549"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METHODS:  </a:t>
            </a:r>
            <a:r>
              <a:rPr lang="en-US" dirty="0" err="1" smtClean="0"/>
              <a:t>VaLUE</a:t>
            </a:r>
            <a:r>
              <a:rPr lang="en-US" dirty="0" smtClean="0"/>
              <a:t> </a:t>
            </a:r>
            <a:r>
              <a:rPr lang="en-US" dirty="0" err="1" smtClean="0"/>
              <a:t>Centred</a:t>
            </a:r>
            <a:r>
              <a:rPr lang="en-US" dirty="0" smtClean="0"/>
              <a:t> Interviews</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3526812" y="2120988"/>
            <a:ext cx="10531366" cy="4299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457200" indent="-457200" algn="l">
              <a:lnSpc>
                <a:spcPct val="150000"/>
              </a:lnSpc>
              <a:buFont typeface="Arial" panose="020B0604020202020204" pitchFamily="34" charset="0"/>
              <a:buChar char="•"/>
            </a:pPr>
            <a:r>
              <a:rPr lang="en-GB" sz="3600" b="0" i="1" dirty="0" smtClean="0"/>
              <a:t>Interview stakeholders about their needs</a:t>
            </a:r>
          </a:p>
          <a:p>
            <a:pPr marL="457200" indent="-457200" algn="l">
              <a:lnSpc>
                <a:spcPct val="150000"/>
              </a:lnSpc>
              <a:buFont typeface="Arial" panose="020B0604020202020204" pitchFamily="34" charset="0"/>
              <a:buChar char="•"/>
            </a:pPr>
            <a:r>
              <a:rPr lang="en-GB" sz="3600" b="0" i="1" dirty="0" smtClean="0"/>
              <a:t>Try to elaborate on underlying values</a:t>
            </a:r>
          </a:p>
          <a:p>
            <a:pPr marL="457200" indent="-457200" algn="l">
              <a:lnSpc>
                <a:spcPct val="150000"/>
              </a:lnSpc>
              <a:buFont typeface="Arial" panose="020B0604020202020204" pitchFamily="34" charset="0"/>
              <a:buChar char="•"/>
            </a:pPr>
            <a:r>
              <a:rPr lang="en-GB" sz="3600" b="0" i="1" dirty="0" smtClean="0"/>
              <a:t>Ask to evaluate existing technologies in ‘moral’ terms</a:t>
            </a:r>
          </a:p>
          <a:p>
            <a:pPr algn="l">
              <a:lnSpc>
                <a:spcPct val="150000"/>
              </a:lnSpc>
            </a:pPr>
            <a:endParaRPr lang="en-GB" sz="3600" b="0" i="1" dirty="0"/>
          </a:p>
        </p:txBody>
      </p:sp>
      <p:pic>
        <p:nvPicPr>
          <p:cNvPr id="4098" name="Picture 2" descr="C:\Users\Koen van Turnhout\Desktop\Value-based-interview-questions-RS13882-compressor.jpg"/>
          <p:cNvPicPr>
            <a:picLocks noChangeAspect="1" noChangeArrowheads="1"/>
          </p:cNvPicPr>
          <p:nvPr/>
        </p:nvPicPr>
        <p:blipFill rotWithShape="1">
          <a:blip r:embed="rId3">
            <a:extLst>
              <a:ext uri="{28A0092B-C50C-407E-A947-70E740481C1C}">
                <a14:useLocalDpi xmlns:a14="http://schemas.microsoft.com/office/drawing/2010/main" val="0"/>
              </a:ext>
            </a:extLst>
          </a:blip>
          <a:srcRect l="13558" r="13389"/>
          <a:stretch/>
        </p:blipFill>
        <p:spPr bwMode="auto">
          <a:xfrm>
            <a:off x="1608804" y="1361256"/>
            <a:ext cx="11155680" cy="10231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1998"/>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1091917" y="1198180"/>
            <a:ext cx="7700826"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Value Sensitive Scenario’s</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1091917" y="2088234"/>
            <a:ext cx="12241049" cy="5622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571500" lvl="6" indent="-571500" algn="l">
              <a:lnSpc>
                <a:spcPct val="150000"/>
              </a:lnSpc>
              <a:buFont typeface="Arial" panose="020B0604020202020204" pitchFamily="34" charset="0"/>
              <a:buChar char="•"/>
            </a:pPr>
            <a:r>
              <a:rPr lang="en-GB" sz="3600" b="0" i="1" dirty="0" smtClean="0"/>
              <a:t>Sketches how alternative scenario’s will affect stakeholders. </a:t>
            </a:r>
          </a:p>
          <a:p>
            <a:pPr marL="571500" lvl="6" indent="-571500" algn="l">
              <a:lnSpc>
                <a:spcPct val="150000"/>
              </a:lnSpc>
              <a:buFont typeface="Arial" panose="020B0604020202020204" pitchFamily="34" charset="0"/>
              <a:buChar char="•"/>
            </a:pPr>
            <a:r>
              <a:rPr lang="en-GB" sz="3600" b="0" i="1" dirty="0" smtClean="0"/>
              <a:t>Highlight: (1) implications for stakeholders, (2) key values, (3) widespread use, (4) indirect impacts, (5) long-term use, (6) systemic effects.</a:t>
            </a:r>
          </a:p>
          <a:p>
            <a:pPr marL="571500" lvl="6" indent="-571500" algn="l">
              <a:lnSpc>
                <a:spcPct val="150000"/>
              </a:lnSpc>
              <a:buFont typeface="Arial" panose="020B0604020202020204" pitchFamily="34" charset="0"/>
              <a:buChar char="•"/>
            </a:pPr>
            <a:r>
              <a:rPr lang="en-GB" sz="3600" b="0" i="1" dirty="0" smtClean="0"/>
              <a:t>Use storyboarding or narrative scenario’s</a:t>
            </a:r>
          </a:p>
          <a:p>
            <a:pPr algn="l"/>
            <a:endParaRPr lang="en-GB" b="0" dirty="0"/>
          </a:p>
        </p:txBody>
      </p:sp>
      <p:pic>
        <p:nvPicPr>
          <p:cNvPr id="5123" name="Picture 3" descr="C:\Users\Koen van Turnhout\Desktop\download (1).jpg"/>
          <p:cNvPicPr>
            <a:picLocks noChangeAspect="1" noChangeArrowheads="1"/>
          </p:cNvPicPr>
          <p:nvPr/>
        </p:nvPicPr>
        <p:blipFill rotWithShape="1">
          <a:blip r:embed="rId3">
            <a:extLst>
              <a:ext uri="{28A0092B-C50C-407E-A947-70E740481C1C}">
                <a14:useLocalDpi xmlns:a14="http://schemas.microsoft.com/office/drawing/2010/main" val="0"/>
              </a:ext>
            </a:extLst>
          </a:blip>
          <a:srcRect l="-2" r="36073"/>
          <a:stretch/>
        </p:blipFill>
        <p:spPr bwMode="auto">
          <a:xfrm>
            <a:off x="1846712" y="1232035"/>
            <a:ext cx="8503920" cy="1027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7204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1091917" y="1198180"/>
            <a:ext cx="7046801"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Value Envisioning Cards</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1091917" y="2088234"/>
            <a:ext cx="12241049" cy="6453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571500" lvl="6" indent="-571500" algn="l">
              <a:lnSpc>
                <a:spcPct val="150000"/>
              </a:lnSpc>
              <a:buFont typeface="Arial" panose="020B0604020202020204" pitchFamily="34" charset="0"/>
              <a:buChar char="•"/>
            </a:pPr>
            <a:r>
              <a:rPr lang="en-GB" sz="3600" b="0" i="1" dirty="0" err="1" smtClean="0"/>
              <a:t>Cardsets</a:t>
            </a:r>
            <a:r>
              <a:rPr lang="en-GB" sz="3600" b="0" i="1" dirty="0" smtClean="0"/>
              <a:t> help to designers to reason about values and stakeholders to reflect on values in design.</a:t>
            </a:r>
          </a:p>
          <a:p>
            <a:pPr marL="571500" lvl="6" indent="-571500" algn="l">
              <a:lnSpc>
                <a:spcPct val="150000"/>
              </a:lnSpc>
              <a:buFont typeface="Arial" panose="020B0604020202020204" pitchFamily="34" charset="0"/>
              <a:buChar char="•"/>
            </a:pPr>
            <a:endParaRPr lang="en-GB" sz="3600" b="0" i="1" dirty="0"/>
          </a:p>
          <a:p>
            <a:pPr marL="571500" lvl="6" indent="-571500" algn="l">
              <a:lnSpc>
                <a:spcPct val="150000"/>
              </a:lnSpc>
              <a:buFont typeface="Arial" panose="020B0604020202020204" pitchFamily="34" charset="0"/>
              <a:buChar char="•"/>
            </a:pPr>
            <a:r>
              <a:rPr lang="en-GB" sz="3600" b="0" i="1" dirty="0" smtClean="0"/>
              <a:t>HU Value Tool (</a:t>
            </a:r>
            <a:r>
              <a:rPr lang="en-GB" sz="3600" b="0" i="1" dirty="0" err="1" smtClean="0"/>
              <a:t>Kheirandish</a:t>
            </a:r>
            <a:r>
              <a:rPr lang="en-GB" sz="3600" b="0" i="1" dirty="0" smtClean="0"/>
              <a:t>)</a:t>
            </a:r>
          </a:p>
          <a:p>
            <a:pPr marL="571500" lvl="6" indent="-571500" algn="l">
              <a:lnSpc>
                <a:spcPct val="150000"/>
              </a:lnSpc>
              <a:buFont typeface="Arial" panose="020B0604020202020204" pitchFamily="34" charset="0"/>
              <a:buChar char="•"/>
            </a:pPr>
            <a:r>
              <a:rPr lang="en-GB" sz="3600" b="0" i="1" dirty="0" smtClean="0"/>
              <a:t>Envisioning Card Toolkit (Friedman et al.) www.envisioningcards.com</a:t>
            </a:r>
          </a:p>
          <a:p>
            <a:pPr algn="l">
              <a:lnSpc>
                <a:spcPct val="150000"/>
              </a:lnSpc>
            </a:pPr>
            <a:endParaRPr lang="en-GB" sz="3600" b="0" dirty="0" smtClean="0"/>
          </a:p>
          <a:p>
            <a:pPr algn="l"/>
            <a:endParaRPr lang="en-GB" b="0" dirty="0"/>
          </a:p>
        </p:txBody>
      </p:sp>
      <p:pic>
        <p:nvPicPr>
          <p:cNvPr id="6146" name="Picture 2" descr="C:\Users\Koen van Turnhout\Desktop\Group-meeting-1-A-project-group-of-TG-is-using-the-HuValue-tool-to-discuss-their-design_Q320.jpg"/>
          <p:cNvPicPr>
            <a:picLocks noChangeAspect="1" noChangeArrowheads="1"/>
          </p:cNvPicPr>
          <p:nvPr/>
        </p:nvPicPr>
        <p:blipFill rotWithShape="1">
          <a:blip r:embed="rId3">
            <a:extLst>
              <a:ext uri="{28A0092B-C50C-407E-A947-70E740481C1C}">
                <a14:useLocalDpi xmlns:a14="http://schemas.microsoft.com/office/drawing/2010/main" val="0"/>
              </a:ext>
            </a:extLst>
          </a:blip>
          <a:srcRect r="11510"/>
          <a:stretch/>
        </p:blipFill>
        <p:spPr bwMode="auto">
          <a:xfrm>
            <a:off x="1554481" y="1198180"/>
            <a:ext cx="9235440" cy="1043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7298"/>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2100910" y="1232035"/>
            <a:ext cx="5634556" cy="818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Value interactions</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2142951" y="2050721"/>
            <a:ext cx="12241049" cy="47916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marL="571500" lvl="6" indent="-571500" algn="l">
              <a:lnSpc>
                <a:spcPct val="150000"/>
              </a:lnSpc>
              <a:buFont typeface="Arial" panose="020B0604020202020204" pitchFamily="34" charset="0"/>
              <a:buChar char="•"/>
            </a:pPr>
            <a:r>
              <a:rPr lang="en-GB" sz="3600" b="0" i="1" dirty="0" smtClean="0"/>
              <a:t>Values incorporated in solutions, may interact in predictable way’s. </a:t>
            </a:r>
          </a:p>
          <a:p>
            <a:pPr marL="571500" lvl="6" indent="-571500" algn="l">
              <a:lnSpc>
                <a:spcPct val="150000"/>
              </a:lnSpc>
              <a:buFont typeface="Arial" panose="020B0604020202020204" pitchFamily="34" charset="0"/>
              <a:buChar char="•"/>
            </a:pPr>
            <a:r>
              <a:rPr lang="en-GB" sz="3600" b="0" i="1" dirty="0" smtClean="0"/>
              <a:t>Mapping out these interactions provide insights in how your solution affects certain values of certain stakeholders.</a:t>
            </a:r>
            <a:endParaRPr lang="en-GB" b="0" dirty="0"/>
          </a:p>
          <a:p>
            <a:pPr algn="l"/>
            <a:endParaRPr lang="en-GB" b="0"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21" r="38120"/>
          <a:stretch/>
        </p:blipFill>
        <p:spPr bwMode="auto">
          <a:xfrm>
            <a:off x="1490717" y="1168973"/>
            <a:ext cx="9601200" cy="1072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14187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02"/>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FFFFFF"/>
                </a:solidFill>
                <a:latin typeface="Roboto Black"/>
                <a:ea typeface="Roboto Black"/>
                <a:cs typeface="Roboto Black"/>
                <a:sym typeface="Roboto Black"/>
              </a:defRPr>
            </a:lvl1pPr>
          </a:lstStyle>
          <a:p>
            <a:r>
              <a:rPr lang="en-US" dirty="0" smtClean="0"/>
              <a:t>25</a:t>
            </a:r>
            <a:endParaRPr dirty="0"/>
          </a:p>
        </p:txBody>
      </p:sp>
      <p:sp>
        <p:nvSpPr>
          <p:cNvPr id="4" name="Tekstvak 3"/>
          <p:cNvSpPr txBox="1"/>
          <p:nvPr/>
        </p:nvSpPr>
        <p:spPr>
          <a:xfrm>
            <a:off x="4897008" y="1998620"/>
            <a:ext cx="11527194" cy="4206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smtClean="0">
                <a:ln>
                  <a:noFill/>
                </a:ln>
                <a:solidFill>
                  <a:schemeClr val="bg1"/>
                </a:solidFill>
                <a:effectLst/>
                <a:uFillTx/>
                <a:sym typeface="Helvetica Neue"/>
              </a:rPr>
              <a:t>Today</a:t>
            </a:r>
            <a:r>
              <a:rPr lang="en-US" sz="4400" dirty="0" smtClean="0">
                <a:solidFill>
                  <a:schemeClr val="bg1"/>
                </a:solidFill>
              </a:rPr>
              <a:t>:</a:t>
            </a:r>
          </a:p>
          <a:p>
            <a:pPr marL="0" marR="0" indent="0" algn="l" defTabSz="821531" rtl="0" fontAlgn="auto" latinLnBrk="0" hangingPunct="0">
              <a:lnSpc>
                <a:spcPct val="100000"/>
              </a:lnSpc>
              <a:spcBef>
                <a:spcPts val="0"/>
              </a:spcBef>
              <a:spcAft>
                <a:spcPts val="0"/>
              </a:spcAft>
              <a:buClrTx/>
              <a:buSzTx/>
              <a:buFontTx/>
              <a:buNone/>
              <a:tabLst/>
            </a:pPr>
            <a:endParaRPr lang="en-US" sz="4400" dirty="0" smtClean="0">
              <a:solidFill>
                <a:schemeClr val="bg1"/>
              </a:solidFill>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dirty="0" smtClean="0">
                <a:solidFill>
                  <a:schemeClr val="bg1"/>
                </a:solidFill>
              </a:rPr>
              <a:t>1 A short history of Human-</a:t>
            </a:r>
            <a:r>
              <a:rPr lang="en-US" sz="4400" dirty="0" err="1">
                <a:solidFill>
                  <a:schemeClr val="bg1"/>
                </a:solidFill>
              </a:rPr>
              <a:t>C</a:t>
            </a:r>
            <a:r>
              <a:rPr lang="en-US" sz="4400" dirty="0" err="1" smtClean="0">
                <a:solidFill>
                  <a:schemeClr val="bg1"/>
                </a:solidFill>
              </a:rPr>
              <a:t>ented</a:t>
            </a:r>
            <a:r>
              <a:rPr lang="en-US" sz="4400" dirty="0" smtClean="0">
                <a:solidFill>
                  <a:schemeClr val="bg1"/>
                </a:solidFill>
              </a:rPr>
              <a:t> Design</a:t>
            </a:r>
          </a:p>
          <a:p>
            <a:pPr marL="0" marR="0" indent="0" algn="l" defTabSz="821531"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smtClean="0">
                <a:ln>
                  <a:noFill/>
                </a:ln>
                <a:solidFill>
                  <a:schemeClr val="bg1"/>
                </a:solidFill>
                <a:effectLst/>
                <a:uFillTx/>
                <a:sym typeface="Helvetica Neue"/>
              </a:rPr>
              <a:t>2</a:t>
            </a:r>
            <a:r>
              <a:rPr lang="en-US" sz="4400" dirty="0">
                <a:solidFill>
                  <a:schemeClr val="bg1"/>
                </a:solidFill>
              </a:rPr>
              <a:t> </a:t>
            </a:r>
            <a:r>
              <a:rPr lang="en-US" sz="4400" dirty="0" smtClean="0">
                <a:solidFill>
                  <a:schemeClr val="bg1"/>
                </a:solidFill>
              </a:rPr>
              <a:t>Value-sensitive Design Approaches</a:t>
            </a:r>
            <a:endParaRPr kumimoji="0" lang="en-US" sz="4400" b="1" i="0" u="none" strike="noStrike" cap="none" spc="0" normalizeH="0" dirty="0" smtClean="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baseline="0" dirty="0" smtClean="0">
                <a:solidFill>
                  <a:schemeClr val="bg1"/>
                </a:solidFill>
              </a:rPr>
              <a:t>3 </a:t>
            </a:r>
            <a:r>
              <a:rPr lang="en-US" sz="4400" u="sng" dirty="0" smtClean="0">
                <a:solidFill>
                  <a:schemeClr val="bg1"/>
                </a:solidFill>
              </a:rPr>
              <a:t>Values in data-driven systems</a:t>
            </a:r>
            <a:endParaRPr kumimoji="0" lang="en-US" sz="4400" b="1" i="0" u="sng" strike="noStrike" cap="none" spc="0" normalizeH="0" baseline="0" dirty="0" smtClean="0">
              <a:ln>
                <a:noFill/>
              </a:ln>
              <a:solidFill>
                <a:schemeClr val="bg1"/>
              </a:solidFill>
              <a:effectLst/>
              <a:uFillTx/>
              <a:sym typeface="Helvetica Neue"/>
            </a:endParaRPr>
          </a:p>
        </p:txBody>
      </p:sp>
    </p:spTree>
    <p:extLst>
      <p:ext uri="{BB962C8B-B14F-4D97-AF65-F5344CB8AC3E}">
        <p14:creationId xmlns:p14="http://schemas.microsoft.com/office/powerpoint/2010/main" val="942686573"/>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02"/>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FFFFFF"/>
                </a:solidFill>
                <a:latin typeface="Roboto Black"/>
                <a:ea typeface="Roboto Black"/>
                <a:cs typeface="Roboto Black"/>
                <a:sym typeface="Roboto Black"/>
              </a:defRPr>
            </a:lvl1pPr>
          </a:lstStyle>
          <a:p>
            <a:r>
              <a:rPr lang="en-US" dirty="0" smtClean="0"/>
              <a:t>26</a:t>
            </a:r>
            <a:endParaRPr dirty="0"/>
          </a:p>
        </p:txBody>
      </p:sp>
      <p:pic>
        <p:nvPicPr>
          <p:cNvPr id="4" name="Picture 3">
            <a:extLst>
              <a:ext uri="{FF2B5EF4-FFF2-40B4-BE49-F238E27FC236}">
                <a16:creationId xmlns:a16="http://schemas.microsoft.com/office/drawing/2014/main" xmlns="" id="{455B5567-B7D7-C048-A5A7-7B32E9085F78}"/>
              </a:ext>
            </a:extLst>
          </p:cNvPr>
          <p:cNvPicPr>
            <a:picLocks noChangeAspect="1"/>
          </p:cNvPicPr>
          <p:nvPr/>
        </p:nvPicPr>
        <p:blipFill>
          <a:blip r:embed="rId2"/>
          <a:stretch>
            <a:fillRect/>
          </a:stretch>
        </p:blipFill>
        <p:spPr>
          <a:xfrm>
            <a:off x="3333750" y="622300"/>
            <a:ext cx="17716500" cy="12471400"/>
          </a:xfrm>
          <a:prstGeom prst="rect">
            <a:avLst/>
          </a:prstGeom>
        </p:spPr>
      </p:pic>
    </p:spTree>
    <p:extLst>
      <p:ext uri="{BB962C8B-B14F-4D97-AF65-F5344CB8AC3E}">
        <p14:creationId xmlns:p14="http://schemas.microsoft.com/office/powerpoint/2010/main" val="1540407354"/>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smtClean="0"/>
              <a:t>27</a:t>
            </a:r>
            <a:endParaRPr dirty="0"/>
          </a:p>
        </p:txBody>
      </p:sp>
      <p:pic>
        <p:nvPicPr>
          <p:cNvPr id="5" name="Picture 4">
            <a:extLst>
              <a:ext uri="{FF2B5EF4-FFF2-40B4-BE49-F238E27FC236}">
                <a16:creationId xmlns:a16="http://schemas.microsoft.com/office/drawing/2014/main" xmlns="" id="{B1F9C79F-6DC2-0648-85BB-0962563FB36B}"/>
              </a:ext>
            </a:extLst>
          </p:cNvPr>
          <p:cNvPicPr>
            <a:picLocks noChangeAspect="1"/>
          </p:cNvPicPr>
          <p:nvPr/>
        </p:nvPicPr>
        <p:blipFill>
          <a:blip r:embed="rId3"/>
          <a:stretch>
            <a:fillRect/>
          </a:stretch>
        </p:blipFill>
        <p:spPr>
          <a:xfrm>
            <a:off x="2774950" y="2781300"/>
            <a:ext cx="18834100" cy="8153400"/>
          </a:xfrm>
          <a:prstGeom prst="rect">
            <a:avLst/>
          </a:prstGeom>
        </p:spPr>
      </p:pic>
      <p:sp>
        <p:nvSpPr>
          <p:cNvPr id="2" name="Rechthoek 1"/>
          <p:cNvSpPr/>
          <p:nvPr/>
        </p:nvSpPr>
        <p:spPr>
          <a:xfrm>
            <a:off x="2013131" y="660112"/>
            <a:ext cx="9175910" cy="584775"/>
          </a:xfrm>
          <a:prstGeom prst="rect">
            <a:avLst/>
          </a:prstGeom>
        </p:spPr>
        <p:txBody>
          <a:bodyPr wrap="none">
            <a:spAutoFit/>
          </a:bodyPr>
          <a:lstStyle/>
          <a:p>
            <a:pPr algn="l"/>
            <a:r>
              <a:rPr lang="en-US" dirty="0">
                <a:solidFill>
                  <a:schemeClr val="tx1"/>
                </a:solidFill>
              </a:rPr>
              <a:t>Data-Driven Feedback </a:t>
            </a:r>
            <a:r>
              <a:rPr lang="en-US" dirty="0" smtClean="0">
                <a:solidFill>
                  <a:schemeClr val="tx1"/>
                </a:solidFill>
              </a:rPr>
              <a:t>Loop (Smits et al. 2020)</a:t>
            </a:r>
            <a:endParaRPr lang="en-US" dirty="0">
              <a:solidFill>
                <a:schemeClr val="tx1"/>
              </a:solidFill>
            </a:endParaRPr>
          </a:p>
        </p:txBody>
      </p:sp>
      <p:sp>
        <p:nvSpPr>
          <p:cNvPr id="3" name="Tekstvak 2"/>
          <p:cNvSpPr txBox="1"/>
          <p:nvPr/>
        </p:nvSpPr>
        <p:spPr>
          <a:xfrm>
            <a:off x="5612524" y="12526076"/>
            <a:ext cx="17972690" cy="9444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r"/>
            <a:r>
              <a:rPr lang="en-US" sz="2600" b="0" dirty="0"/>
              <a:t>Smits, A., Van </a:t>
            </a:r>
            <a:r>
              <a:rPr lang="en-US" sz="2600" b="0" dirty="0" err="1"/>
              <a:t>Turnhout</a:t>
            </a:r>
            <a:r>
              <a:rPr lang="en-US" sz="2600" b="0" dirty="0"/>
              <a:t>, K., </a:t>
            </a:r>
            <a:r>
              <a:rPr lang="en-US" sz="2600" b="0" dirty="0" err="1"/>
              <a:t>Hekman</a:t>
            </a:r>
            <a:r>
              <a:rPr lang="en-US" sz="2600" b="0" dirty="0"/>
              <a:t>, E., &amp; Nguyen, D. (2020). Data-driven design. </a:t>
            </a:r>
            <a:r>
              <a:rPr lang="en-US" sz="2600" b="0" dirty="0" smtClean="0"/>
              <a:t> In</a:t>
            </a:r>
            <a:r>
              <a:rPr lang="en-US" sz="2600" b="0" dirty="0"/>
              <a:t> </a:t>
            </a:r>
            <a:r>
              <a:rPr lang="en-US" sz="2600" b="0" i="1" dirty="0"/>
              <a:t>DS 104: Proceedings of the 22nd </a:t>
            </a:r>
            <a:r>
              <a:rPr lang="en-US" sz="2600" b="0" i="1" dirty="0" smtClean="0"/>
              <a:t>        International </a:t>
            </a:r>
            <a:r>
              <a:rPr lang="en-US" sz="2600" b="0" i="1" dirty="0"/>
              <a:t>Conference </a:t>
            </a:r>
            <a:r>
              <a:rPr lang="en-US" sz="2600" b="0" i="1" dirty="0" smtClean="0"/>
              <a:t>on </a:t>
            </a:r>
            <a:r>
              <a:rPr lang="en-US" sz="2600" b="0" i="1" dirty="0"/>
              <a:t>Engineering and Product Design Education (E&amp;PDE 2020</a:t>
            </a:r>
            <a:r>
              <a:rPr lang="en-US" sz="2600" b="0" i="1" dirty="0" smtClean="0"/>
              <a:t>).      </a:t>
            </a:r>
            <a:endParaRPr kumimoji="0" lang="en-US" sz="2600" b="1"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2011595207"/>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02"/>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FFFFFF"/>
                </a:solidFill>
                <a:latin typeface="Roboto Black"/>
                <a:ea typeface="Roboto Black"/>
                <a:cs typeface="Roboto Black"/>
                <a:sym typeface="Roboto Black"/>
              </a:defRPr>
            </a:lvl1pPr>
          </a:lstStyle>
          <a:p>
            <a:r>
              <a:rPr lang="en-US" dirty="0" smtClean="0"/>
              <a:t>28</a:t>
            </a:r>
            <a:endParaRPr dirty="0"/>
          </a:p>
        </p:txBody>
      </p:sp>
      <p:pic>
        <p:nvPicPr>
          <p:cNvPr id="4" name="Picture 3">
            <a:extLst>
              <a:ext uri="{FF2B5EF4-FFF2-40B4-BE49-F238E27FC236}">
                <a16:creationId xmlns:a16="http://schemas.microsoft.com/office/drawing/2014/main" xmlns="" id="{455B5567-B7D7-C048-A5A7-7B32E9085F78}"/>
              </a:ext>
            </a:extLst>
          </p:cNvPr>
          <p:cNvPicPr>
            <a:picLocks noChangeAspect="1"/>
          </p:cNvPicPr>
          <p:nvPr/>
        </p:nvPicPr>
        <p:blipFill>
          <a:blip r:embed="rId2"/>
          <a:stretch>
            <a:fillRect/>
          </a:stretch>
        </p:blipFill>
        <p:spPr>
          <a:xfrm>
            <a:off x="3333750" y="622300"/>
            <a:ext cx="17716500" cy="12471400"/>
          </a:xfrm>
          <a:prstGeom prst="rect">
            <a:avLst/>
          </a:prstGeom>
        </p:spPr>
      </p:pic>
    </p:spTree>
    <p:extLst>
      <p:ext uri="{BB962C8B-B14F-4D97-AF65-F5344CB8AC3E}">
        <p14:creationId xmlns:p14="http://schemas.microsoft.com/office/powerpoint/2010/main" val="3072972033"/>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smtClean="0"/>
              <a:t>29</a:t>
            </a:r>
            <a:endParaRPr dirty="0"/>
          </a:p>
        </p:txBody>
      </p:sp>
      <p:pic>
        <p:nvPicPr>
          <p:cNvPr id="5" name="Picture 4">
            <a:extLst>
              <a:ext uri="{FF2B5EF4-FFF2-40B4-BE49-F238E27FC236}">
                <a16:creationId xmlns:a16="http://schemas.microsoft.com/office/drawing/2014/main" xmlns="" id="{B1F9C79F-6DC2-0648-85BB-0962563FB36B}"/>
              </a:ext>
            </a:extLst>
          </p:cNvPr>
          <p:cNvPicPr>
            <a:picLocks noChangeAspect="1"/>
          </p:cNvPicPr>
          <p:nvPr/>
        </p:nvPicPr>
        <p:blipFill>
          <a:blip r:embed="rId2"/>
          <a:stretch>
            <a:fillRect/>
          </a:stretch>
        </p:blipFill>
        <p:spPr>
          <a:xfrm>
            <a:off x="2774950" y="1244887"/>
            <a:ext cx="18834100" cy="8153400"/>
          </a:xfrm>
          <a:prstGeom prst="rect">
            <a:avLst/>
          </a:prstGeom>
        </p:spPr>
      </p:pic>
      <p:sp>
        <p:nvSpPr>
          <p:cNvPr id="2" name="Rechthoek 1"/>
          <p:cNvSpPr/>
          <p:nvPr/>
        </p:nvSpPr>
        <p:spPr>
          <a:xfrm>
            <a:off x="2013131" y="660112"/>
            <a:ext cx="3441968" cy="584775"/>
          </a:xfrm>
          <a:prstGeom prst="rect">
            <a:avLst/>
          </a:prstGeom>
        </p:spPr>
        <p:txBody>
          <a:bodyPr wrap="none">
            <a:spAutoFit/>
          </a:bodyPr>
          <a:lstStyle/>
          <a:p>
            <a:pPr algn="l"/>
            <a:r>
              <a:rPr lang="en-US" dirty="0" smtClean="0">
                <a:solidFill>
                  <a:schemeClr val="tx1"/>
                </a:solidFill>
              </a:rPr>
              <a:t>Discover Weekly</a:t>
            </a:r>
            <a:endParaRPr lang="en-US" dirty="0">
              <a:solidFill>
                <a:schemeClr val="tx1"/>
              </a:solidFill>
            </a:endParaRPr>
          </a:p>
        </p:txBody>
      </p:sp>
      <p:sp>
        <p:nvSpPr>
          <p:cNvPr id="3" name="Tekstvak 2"/>
          <p:cNvSpPr txBox="1"/>
          <p:nvPr/>
        </p:nvSpPr>
        <p:spPr>
          <a:xfrm>
            <a:off x="1881107" y="9471615"/>
            <a:ext cx="20159364" cy="2606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000" b="1" i="1" u="none" strike="noStrike" cap="none" spc="0" normalizeH="0" baseline="0" dirty="0" smtClean="0">
                <a:ln>
                  <a:noFill/>
                </a:ln>
                <a:solidFill>
                  <a:srgbClr val="000000"/>
                </a:solidFill>
                <a:effectLst/>
                <a:uFillTx/>
                <a:sym typeface="Helvetica Neue"/>
              </a:rPr>
              <a:t>Organizational environment</a:t>
            </a:r>
            <a:r>
              <a:rPr kumimoji="0" lang="en-US" sz="4000" b="1" i="0" u="none" strike="noStrike" cap="none" spc="0" normalizeH="0" baseline="0" dirty="0" smtClean="0">
                <a:ln>
                  <a:noFill/>
                </a:ln>
                <a:solidFill>
                  <a:srgbClr val="000000"/>
                </a:solidFill>
                <a:effectLst/>
                <a:uFillTx/>
                <a:sym typeface="Helvetica Neue"/>
              </a:rPr>
              <a:t>: unlimited</a:t>
            </a:r>
            <a:r>
              <a:rPr kumimoji="0" lang="en-US" sz="4000" b="1" i="0" u="none" strike="noStrike" cap="none" spc="0" normalizeH="0" dirty="0" smtClean="0">
                <a:ln>
                  <a:noFill/>
                </a:ln>
                <a:solidFill>
                  <a:srgbClr val="000000"/>
                </a:solidFill>
                <a:effectLst/>
                <a:uFillTx/>
                <a:sym typeface="Helvetica Neue"/>
              </a:rPr>
              <a:t> </a:t>
            </a:r>
            <a:r>
              <a:rPr lang="en-US" sz="4000" dirty="0"/>
              <a:t>o</a:t>
            </a:r>
            <a:r>
              <a:rPr kumimoji="0" lang="en-US" sz="4000" b="1" i="0" u="none" strike="noStrike" cap="none" spc="0" normalizeH="0" dirty="0" smtClean="0">
                <a:ln>
                  <a:noFill/>
                </a:ln>
                <a:solidFill>
                  <a:srgbClr val="000000"/>
                </a:solidFill>
                <a:effectLst/>
                <a:uFillTx/>
                <a:sym typeface="Helvetica Neue"/>
              </a:rPr>
              <a:t>ffer of music &amp; podcasts</a:t>
            </a:r>
          </a:p>
          <a:p>
            <a:pPr marL="0" marR="0" indent="0" algn="l" defTabSz="821531" rtl="0" fontAlgn="auto" latinLnBrk="0" hangingPunct="0">
              <a:lnSpc>
                <a:spcPct val="100000"/>
              </a:lnSpc>
              <a:spcBef>
                <a:spcPts val="0"/>
              </a:spcBef>
              <a:spcAft>
                <a:spcPts val="0"/>
              </a:spcAft>
              <a:buClrTx/>
              <a:buSzTx/>
              <a:buFontTx/>
              <a:buNone/>
              <a:tabLst/>
            </a:pPr>
            <a:endParaRPr kumimoji="0" lang="en-US" sz="4000" b="1" i="0" u="none" strike="noStrike" cap="none" spc="0" normalizeH="0" dirty="0" smtClean="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000" i="1" dirty="0" smtClean="0"/>
              <a:t>Context of use: </a:t>
            </a:r>
            <a:r>
              <a:rPr lang="en-US" sz="4000" dirty="0" smtClean="0"/>
              <a:t>a customer, in his car, wants to listen to music fitting for his taste </a:t>
            </a:r>
          </a:p>
          <a:p>
            <a:pPr marL="0" marR="0" indent="0" algn="l" defTabSz="821531" rtl="0" fontAlgn="auto" latinLnBrk="0" hangingPunct="0">
              <a:lnSpc>
                <a:spcPct val="100000"/>
              </a:lnSpc>
              <a:spcBef>
                <a:spcPts val="0"/>
              </a:spcBef>
              <a:spcAft>
                <a:spcPts val="0"/>
              </a:spcAft>
              <a:buClrTx/>
              <a:buSzTx/>
              <a:buFontTx/>
              <a:buNone/>
              <a:tabLst/>
            </a:pPr>
            <a:r>
              <a:rPr lang="en-US" sz="4000" dirty="0" smtClean="0"/>
              <a:t>and the moment</a:t>
            </a:r>
            <a:endParaRPr kumimoji="0" lang="en-US" sz="4000" b="1" i="0" u="none" strike="noStrike" cap="none" spc="0" normalizeH="0" baseline="0" dirty="0">
              <a:ln>
                <a:noFill/>
              </a:ln>
              <a:solidFill>
                <a:srgbClr val="000000"/>
              </a:solidFill>
              <a:effectLst/>
              <a:uFillTx/>
              <a:sym typeface="Helvetica Neue"/>
            </a:endParaRPr>
          </a:p>
        </p:txBody>
      </p:sp>
      <p:sp>
        <p:nvSpPr>
          <p:cNvPr id="4" name="Ovaal 3"/>
          <p:cNvSpPr/>
          <p:nvPr/>
        </p:nvSpPr>
        <p:spPr>
          <a:xfrm>
            <a:off x="2490952" y="3121572"/>
            <a:ext cx="1891862" cy="4414345"/>
          </a:xfrm>
          <a:prstGeom prst="ellipse">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Ovaal 6"/>
          <p:cNvSpPr/>
          <p:nvPr/>
        </p:nvSpPr>
        <p:spPr>
          <a:xfrm>
            <a:off x="19985421" y="2864069"/>
            <a:ext cx="1891862" cy="4414345"/>
          </a:xfrm>
          <a:prstGeom prst="ellipse">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hthoek 5"/>
          <p:cNvSpPr/>
          <p:nvPr/>
        </p:nvSpPr>
        <p:spPr>
          <a:xfrm>
            <a:off x="4382814" y="1587500"/>
            <a:ext cx="15602607" cy="7556500"/>
          </a:xfrm>
          <a:prstGeom prst="rect">
            <a:avLst/>
          </a:prstGeom>
          <a:solidFill>
            <a:schemeClr val="bg1">
              <a:alpha val="63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3193491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02"/>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FFFFFF"/>
                </a:solidFill>
                <a:latin typeface="Roboto Black"/>
                <a:ea typeface="Roboto Black"/>
                <a:cs typeface="Roboto Black"/>
                <a:sym typeface="Roboto Black"/>
              </a:defRPr>
            </a:lvl1pPr>
          </a:lstStyle>
          <a:p>
            <a:r>
              <a:rPr dirty="0" smtClean="0"/>
              <a:t>0</a:t>
            </a:r>
            <a:r>
              <a:rPr lang="en-US" dirty="0"/>
              <a:t>3</a:t>
            </a:r>
            <a:endParaRPr dirty="0"/>
          </a:p>
        </p:txBody>
      </p:sp>
      <p:sp>
        <p:nvSpPr>
          <p:cNvPr id="4" name="Tekstvak 3"/>
          <p:cNvSpPr txBox="1"/>
          <p:nvPr/>
        </p:nvSpPr>
        <p:spPr>
          <a:xfrm>
            <a:off x="4897008" y="1998620"/>
            <a:ext cx="11527194" cy="4206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smtClean="0">
                <a:ln>
                  <a:noFill/>
                </a:ln>
                <a:solidFill>
                  <a:schemeClr val="bg1"/>
                </a:solidFill>
                <a:effectLst/>
                <a:uFillTx/>
                <a:sym typeface="Helvetica Neue"/>
              </a:rPr>
              <a:t>Today</a:t>
            </a:r>
            <a:r>
              <a:rPr lang="en-US" sz="4400" dirty="0" smtClean="0">
                <a:solidFill>
                  <a:schemeClr val="bg1"/>
                </a:solidFill>
              </a:rPr>
              <a:t>:</a:t>
            </a:r>
          </a:p>
          <a:p>
            <a:pPr marL="0" marR="0" indent="0" algn="l" defTabSz="821531" rtl="0" fontAlgn="auto" latinLnBrk="0" hangingPunct="0">
              <a:lnSpc>
                <a:spcPct val="100000"/>
              </a:lnSpc>
              <a:spcBef>
                <a:spcPts val="0"/>
              </a:spcBef>
              <a:spcAft>
                <a:spcPts val="0"/>
              </a:spcAft>
              <a:buClrTx/>
              <a:buSzTx/>
              <a:buFontTx/>
              <a:buNone/>
              <a:tabLst/>
            </a:pPr>
            <a:endParaRPr lang="en-US" sz="4400" dirty="0" smtClean="0">
              <a:solidFill>
                <a:schemeClr val="bg1"/>
              </a:solidFill>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u="sng" dirty="0" smtClean="0">
                <a:solidFill>
                  <a:schemeClr val="bg1"/>
                </a:solidFill>
              </a:rPr>
              <a:t>1 A short history of Human-</a:t>
            </a:r>
            <a:r>
              <a:rPr lang="en-US" sz="4400" u="sng" dirty="0" err="1">
                <a:solidFill>
                  <a:schemeClr val="bg1"/>
                </a:solidFill>
              </a:rPr>
              <a:t>C</a:t>
            </a:r>
            <a:r>
              <a:rPr lang="en-US" sz="4400" u="sng" dirty="0" err="1" smtClean="0">
                <a:solidFill>
                  <a:schemeClr val="bg1"/>
                </a:solidFill>
              </a:rPr>
              <a:t>ented</a:t>
            </a:r>
            <a:r>
              <a:rPr lang="en-US" sz="4400" u="sng" dirty="0" smtClean="0">
                <a:solidFill>
                  <a:schemeClr val="bg1"/>
                </a:solidFill>
              </a:rPr>
              <a:t> Design</a:t>
            </a:r>
          </a:p>
          <a:p>
            <a:pPr marL="0" marR="0" indent="0" algn="l" defTabSz="821531"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smtClean="0">
                <a:ln>
                  <a:noFill/>
                </a:ln>
                <a:solidFill>
                  <a:schemeClr val="bg1"/>
                </a:solidFill>
                <a:effectLst/>
                <a:uFillTx/>
                <a:sym typeface="Helvetica Neue"/>
              </a:rPr>
              <a:t>2</a:t>
            </a:r>
            <a:r>
              <a:rPr lang="en-US" sz="4400" dirty="0">
                <a:solidFill>
                  <a:schemeClr val="bg1"/>
                </a:solidFill>
              </a:rPr>
              <a:t> </a:t>
            </a:r>
            <a:r>
              <a:rPr lang="en-US" sz="4400" dirty="0" smtClean="0">
                <a:solidFill>
                  <a:schemeClr val="bg1"/>
                </a:solidFill>
              </a:rPr>
              <a:t>Value-sensitive Design Approaches</a:t>
            </a:r>
            <a:endParaRPr kumimoji="0" lang="en-US" sz="4400" b="1" i="0" u="none" strike="noStrike" cap="none" spc="0" normalizeH="0" dirty="0" smtClean="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baseline="0" dirty="0" smtClean="0">
                <a:solidFill>
                  <a:schemeClr val="bg1"/>
                </a:solidFill>
              </a:rPr>
              <a:t>3 </a:t>
            </a:r>
            <a:r>
              <a:rPr lang="en-US" sz="4400" dirty="0" smtClean="0">
                <a:solidFill>
                  <a:schemeClr val="bg1"/>
                </a:solidFill>
              </a:rPr>
              <a:t>Values in data-driven systems</a:t>
            </a:r>
            <a:endParaRPr kumimoji="0" lang="en-US" sz="4400" b="1" strike="noStrike" cap="none" spc="0" normalizeH="0" baseline="0" dirty="0" smtClean="0">
              <a:ln>
                <a:noFill/>
              </a:ln>
              <a:solidFill>
                <a:schemeClr val="bg1"/>
              </a:solidFill>
              <a:effectLst/>
              <a:uFillTx/>
              <a:sym typeface="Helvetica Neue"/>
            </a:endParaRPr>
          </a:p>
        </p:txBody>
      </p:sp>
    </p:spTree>
    <p:extLst>
      <p:ext uri="{BB962C8B-B14F-4D97-AF65-F5344CB8AC3E}">
        <p14:creationId xmlns:p14="http://schemas.microsoft.com/office/powerpoint/2010/main" val="85980163"/>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smtClean="0"/>
              <a:t>30</a:t>
            </a:r>
            <a:endParaRPr dirty="0"/>
          </a:p>
        </p:txBody>
      </p:sp>
      <p:pic>
        <p:nvPicPr>
          <p:cNvPr id="5" name="Picture 4">
            <a:extLst>
              <a:ext uri="{FF2B5EF4-FFF2-40B4-BE49-F238E27FC236}">
                <a16:creationId xmlns:a16="http://schemas.microsoft.com/office/drawing/2014/main" xmlns="" id="{B1F9C79F-6DC2-0648-85BB-0962563FB36B}"/>
              </a:ext>
            </a:extLst>
          </p:cNvPr>
          <p:cNvPicPr>
            <a:picLocks noChangeAspect="1"/>
          </p:cNvPicPr>
          <p:nvPr/>
        </p:nvPicPr>
        <p:blipFill>
          <a:blip r:embed="rId2"/>
          <a:stretch>
            <a:fillRect/>
          </a:stretch>
        </p:blipFill>
        <p:spPr>
          <a:xfrm>
            <a:off x="2774950" y="1313832"/>
            <a:ext cx="18834100" cy="8153400"/>
          </a:xfrm>
          <a:prstGeom prst="rect">
            <a:avLst/>
          </a:prstGeom>
        </p:spPr>
      </p:pic>
      <p:sp>
        <p:nvSpPr>
          <p:cNvPr id="2" name="Rechthoek 1"/>
          <p:cNvSpPr/>
          <p:nvPr/>
        </p:nvSpPr>
        <p:spPr>
          <a:xfrm>
            <a:off x="2013131" y="660112"/>
            <a:ext cx="3441968" cy="584775"/>
          </a:xfrm>
          <a:prstGeom prst="rect">
            <a:avLst/>
          </a:prstGeom>
        </p:spPr>
        <p:txBody>
          <a:bodyPr wrap="none">
            <a:spAutoFit/>
          </a:bodyPr>
          <a:lstStyle/>
          <a:p>
            <a:pPr algn="l"/>
            <a:r>
              <a:rPr lang="en-US" dirty="0" smtClean="0">
                <a:solidFill>
                  <a:schemeClr val="tx1"/>
                </a:solidFill>
              </a:rPr>
              <a:t>Discover Weekly</a:t>
            </a:r>
            <a:endParaRPr lang="en-US" dirty="0">
              <a:solidFill>
                <a:schemeClr val="tx1"/>
              </a:solidFill>
            </a:endParaRPr>
          </a:p>
        </p:txBody>
      </p:sp>
      <p:sp>
        <p:nvSpPr>
          <p:cNvPr id="3" name="Tekstvak 2"/>
          <p:cNvSpPr txBox="1"/>
          <p:nvPr/>
        </p:nvSpPr>
        <p:spPr>
          <a:xfrm>
            <a:off x="1881107" y="9779391"/>
            <a:ext cx="9610002"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000" b="1" i="1" u="none" strike="noStrike" cap="none" spc="0" normalizeH="0" baseline="0" dirty="0" smtClean="0">
                <a:ln>
                  <a:noFill/>
                </a:ln>
                <a:solidFill>
                  <a:srgbClr val="000000"/>
                </a:solidFill>
                <a:effectLst/>
                <a:uFillTx/>
                <a:sym typeface="Helvetica Neue"/>
              </a:rPr>
              <a:t>User</a:t>
            </a:r>
            <a:r>
              <a:rPr kumimoji="0" lang="en-US" sz="4000" b="1" i="1" u="none" strike="noStrike" cap="none" spc="0" normalizeH="0" dirty="0" smtClean="0">
                <a:ln>
                  <a:noFill/>
                </a:ln>
                <a:solidFill>
                  <a:srgbClr val="000000"/>
                </a:solidFill>
                <a:effectLst/>
                <a:uFillTx/>
                <a:sym typeface="Helvetica Neue"/>
              </a:rPr>
              <a:t> data</a:t>
            </a:r>
            <a:r>
              <a:rPr kumimoji="0" lang="en-US" sz="4000" b="1" i="0" u="none" strike="noStrike" cap="none" spc="0" normalizeH="0" baseline="0" dirty="0" smtClean="0">
                <a:ln>
                  <a:noFill/>
                </a:ln>
                <a:solidFill>
                  <a:srgbClr val="000000"/>
                </a:solidFill>
                <a:effectLst/>
                <a:uFillTx/>
                <a:sym typeface="Helvetica Neue"/>
              </a:rPr>
              <a:t>: listening behavior</a:t>
            </a:r>
            <a:r>
              <a:rPr kumimoji="0" lang="en-US" sz="4000" b="1" i="0" u="none" strike="noStrike" cap="none" spc="0" normalizeH="0" dirty="0" smtClean="0">
                <a:ln>
                  <a:noFill/>
                </a:ln>
                <a:solidFill>
                  <a:srgbClr val="000000"/>
                </a:solidFill>
                <a:effectLst/>
                <a:uFillTx/>
                <a:sym typeface="Helvetica Neue"/>
              </a:rPr>
              <a:t> over time</a:t>
            </a:r>
          </a:p>
          <a:p>
            <a:pPr marL="0" marR="0" indent="0" algn="l" defTabSz="821531" rtl="0" fontAlgn="auto" latinLnBrk="0" hangingPunct="0">
              <a:lnSpc>
                <a:spcPct val="100000"/>
              </a:lnSpc>
              <a:spcBef>
                <a:spcPts val="0"/>
              </a:spcBef>
              <a:spcAft>
                <a:spcPts val="0"/>
              </a:spcAft>
              <a:buClrTx/>
              <a:buSzTx/>
              <a:buFontTx/>
              <a:buNone/>
              <a:tabLst/>
            </a:pPr>
            <a:endParaRPr kumimoji="0" lang="en-US" sz="4000" b="1" i="0" u="none" strike="noStrike" cap="none" spc="0" normalizeH="0" dirty="0" smtClean="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000" i="1" dirty="0" smtClean="0"/>
              <a:t>Data analysis: </a:t>
            </a:r>
            <a:r>
              <a:rPr lang="en-US" sz="4000" dirty="0" smtClean="0"/>
              <a:t>profiling music ‘taste’</a:t>
            </a:r>
            <a:endParaRPr kumimoji="0" lang="en-US" sz="4000" u="none" strike="noStrike" cap="none" spc="0" normalizeH="0" baseline="0" dirty="0">
              <a:ln>
                <a:noFill/>
              </a:ln>
              <a:solidFill>
                <a:srgbClr val="000000"/>
              </a:solidFill>
              <a:effectLst/>
              <a:uFillTx/>
              <a:sym typeface="Helvetica Neue"/>
            </a:endParaRPr>
          </a:p>
        </p:txBody>
      </p:sp>
      <p:sp>
        <p:nvSpPr>
          <p:cNvPr id="4" name="Ovaal 3"/>
          <p:cNvSpPr/>
          <p:nvPr/>
        </p:nvSpPr>
        <p:spPr>
          <a:xfrm rot="19093032">
            <a:off x="11522125" y="3730043"/>
            <a:ext cx="1329239" cy="3386590"/>
          </a:xfrm>
          <a:prstGeom prst="ellipse">
            <a:avLst/>
          </a:prstGeom>
          <a:no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Ovaal 6"/>
          <p:cNvSpPr/>
          <p:nvPr/>
        </p:nvSpPr>
        <p:spPr>
          <a:xfrm>
            <a:off x="4981904" y="3717845"/>
            <a:ext cx="1578080" cy="3410985"/>
          </a:xfrm>
          <a:prstGeom prst="ellipse">
            <a:avLst/>
          </a:prstGeom>
          <a:no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Ovaal 5"/>
          <p:cNvSpPr/>
          <p:nvPr/>
        </p:nvSpPr>
        <p:spPr>
          <a:xfrm>
            <a:off x="6999889" y="4081994"/>
            <a:ext cx="2427889"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al 8"/>
          <p:cNvSpPr/>
          <p:nvPr/>
        </p:nvSpPr>
        <p:spPr>
          <a:xfrm>
            <a:off x="14567338" y="4114799"/>
            <a:ext cx="2737943"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Ovaal 9"/>
          <p:cNvSpPr/>
          <p:nvPr/>
        </p:nvSpPr>
        <p:spPr>
          <a:xfrm>
            <a:off x="2359026" y="3068897"/>
            <a:ext cx="1874862" cy="4708882"/>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al 10"/>
          <p:cNvSpPr/>
          <p:nvPr/>
        </p:nvSpPr>
        <p:spPr>
          <a:xfrm>
            <a:off x="19964181" y="3826661"/>
            <a:ext cx="2737943"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34824351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smtClean="0"/>
              <a:t>31</a:t>
            </a:r>
            <a:endParaRPr dirty="0"/>
          </a:p>
        </p:txBody>
      </p:sp>
      <p:pic>
        <p:nvPicPr>
          <p:cNvPr id="5" name="Picture 4">
            <a:extLst>
              <a:ext uri="{FF2B5EF4-FFF2-40B4-BE49-F238E27FC236}">
                <a16:creationId xmlns:a16="http://schemas.microsoft.com/office/drawing/2014/main" xmlns="" id="{B1F9C79F-6DC2-0648-85BB-0962563FB36B}"/>
              </a:ext>
            </a:extLst>
          </p:cNvPr>
          <p:cNvPicPr>
            <a:picLocks noChangeAspect="1"/>
          </p:cNvPicPr>
          <p:nvPr/>
        </p:nvPicPr>
        <p:blipFill>
          <a:blip r:embed="rId2"/>
          <a:stretch>
            <a:fillRect/>
          </a:stretch>
        </p:blipFill>
        <p:spPr>
          <a:xfrm>
            <a:off x="2774950" y="1244887"/>
            <a:ext cx="18834100" cy="8153400"/>
          </a:xfrm>
          <a:prstGeom prst="rect">
            <a:avLst/>
          </a:prstGeom>
        </p:spPr>
      </p:pic>
      <p:sp>
        <p:nvSpPr>
          <p:cNvPr id="2" name="Rechthoek 1"/>
          <p:cNvSpPr/>
          <p:nvPr/>
        </p:nvSpPr>
        <p:spPr>
          <a:xfrm>
            <a:off x="2013131" y="660112"/>
            <a:ext cx="3441968" cy="584775"/>
          </a:xfrm>
          <a:prstGeom prst="rect">
            <a:avLst/>
          </a:prstGeom>
        </p:spPr>
        <p:txBody>
          <a:bodyPr wrap="none">
            <a:spAutoFit/>
          </a:bodyPr>
          <a:lstStyle/>
          <a:p>
            <a:pPr algn="l"/>
            <a:r>
              <a:rPr lang="en-US" dirty="0" smtClean="0">
                <a:solidFill>
                  <a:schemeClr val="tx1"/>
                </a:solidFill>
              </a:rPr>
              <a:t>Discover Weekly</a:t>
            </a:r>
            <a:endParaRPr lang="en-US" dirty="0">
              <a:solidFill>
                <a:schemeClr val="tx1"/>
              </a:solidFill>
            </a:endParaRPr>
          </a:p>
        </p:txBody>
      </p:sp>
      <p:sp>
        <p:nvSpPr>
          <p:cNvPr id="3" name="Tekstvak 2"/>
          <p:cNvSpPr txBox="1"/>
          <p:nvPr/>
        </p:nvSpPr>
        <p:spPr>
          <a:xfrm>
            <a:off x="1881107" y="9779391"/>
            <a:ext cx="19045277"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000" b="1" i="1" u="none" strike="noStrike" cap="none" spc="0" normalizeH="0" baseline="0" dirty="0" smtClean="0">
                <a:ln>
                  <a:noFill/>
                </a:ln>
                <a:solidFill>
                  <a:srgbClr val="000000"/>
                </a:solidFill>
                <a:effectLst/>
                <a:uFillTx/>
                <a:sym typeface="Helvetica Neue"/>
              </a:rPr>
              <a:t>Adaptive output</a:t>
            </a:r>
            <a:r>
              <a:rPr kumimoji="0" lang="en-US" sz="4000" b="1" i="0" u="none" strike="noStrike" cap="none" spc="0" normalizeH="0" baseline="0" dirty="0" smtClean="0">
                <a:ln>
                  <a:noFill/>
                </a:ln>
                <a:solidFill>
                  <a:srgbClr val="000000"/>
                </a:solidFill>
                <a:effectLst/>
                <a:uFillTx/>
                <a:sym typeface="Helvetica Neue"/>
              </a:rPr>
              <a:t>: discove</a:t>
            </a:r>
            <a:r>
              <a:rPr lang="en-US" sz="4000" dirty="0" smtClean="0"/>
              <a:t>r weekly list (with selected music, according to taste)</a:t>
            </a:r>
            <a:endParaRPr kumimoji="0" lang="en-US" sz="4000" b="1" i="0" u="none" strike="noStrike" cap="none" spc="0" normalizeH="0" dirty="0" smtClean="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4000" b="1" i="0" u="none" strike="noStrike" cap="none" spc="0" normalizeH="0" dirty="0" smtClean="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000" i="1" dirty="0" smtClean="0"/>
              <a:t>User experience: </a:t>
            </a:r>
            <a:r>
              <a:rPr lang="en-US" sz="4000" dirty="0" smtClean="0"/>
              <a:t>interesting music</a:t>
            </a:r>
            <a:endParaRPr kumimoji="0" lang="en-US" sz="4000" u="none" strike="noStrike" cap="none" spc="0" normalizeH="0" baseline="0" dirty="0">
              <a:ln>
                <a:noFill/>
              </a:ln>
              <a:solidFill>
                <a:srgbClr val="000000"/>
              </a:solidFill>
              <a:effectLst/>
              <a:uFillTx/>
              <a:sym typeface="Helvetica Neue"/>
            </a:endParaRPr>
          </a:p>
        </p:txBody>
      </p:sp>
      <p:sp>
        <p:nvSpPr>
          <p:cNvPr id="4" name="Ovaal 3"/>
          <p:cNvSpPr/>
          <p:nvPr/>
        </p:nvSpPr>
        <p:spPr>
          <a:xfrm rot="13426390">
            <a:off x="9748800" y="5746429"/>
            <a:ext cx="950658" cy="2528176"/>
          </a:xfrm>
          <a:prstGeom prst="ellipse">
            <a:avLst/>
          </a:prstGeom>
          <a:no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Ovaal 6"/>
          <p:cNvSpPr/>
          <p:nvPr/>
        </p:nvSpPr>
        <p:spPr>
          <a:xfrm>
            <a:off x="17657380" y="3530202"/>
            <a:ext cx="1513489" cy="3606440"/>
          </a:xfrm>
          <a:prstGeom prst="ellipse">
            <a:avLst/>
          </a:prstGeom>
          <a:no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al 7"/>
          <p:cNvSpPr/>
          <p:nvPr/>
        </p:nvSpPr>
        <p:spPr>
          <a:xfrm rot="13426390">
            <a:off x="13369615" y="2411353"/>
            <a:ext cx="950658" cy="2528176"/>
          </a:xfrm>
          <a:prstGeom prst="ellipse">
            <a:avLst/>
          </a:prstGeom>
          <a:no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al 8"/>
          <p:cNvSpPr/>
          <p:nvPr/>
        </p:nvSpPr>
        <p:spPr>
          <a:xfrm>
            <a:off x="6999889" y="4081994"/>
            <a:ext cx="2427889"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Ovaal 9"/>
          <p:cNvSpPr/>
          <p:nvPr/>
        </p:nvSpPr>
        <p:spPr>
          <a:xfrm>
            <a:off x="14567338" y="4114799"/>
            <a:ext cx="2737943"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al 10"/>
          <p:cNvSpPr/>
          <p:nvPr/>
        </p:nvSpPr>
        <p:spPr>
          <a:xfrm>
            <a:off x="2359026" y="3068897"/>
            <a:ext cx="1874862" cy="4708882"/>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al 11"/>
          <p:cNvSpPr/>
          <p:nvPr/>
        </p:nvSpPr>
        <p:spPr>
          <a:xfrm>
            <a:off x="19964181" y="3826661"/>
            <a:ext cx="2737943"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63903791"/>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smtClean="0"/>
              <a:t>32</a:t>
            </a:r>
            <a:endParaRPr dirty="0"/>
          </a:p>
        </p:txBody>
      </p:sp>
      <p:pic>
        <p:nvPicPr>
          <p:cNvPr id="5" name="Picture 4">
            <a:extLst>
              <a:ext uri="{FF2B5EF4-FFF2-40B4-BE49-F238E27FC236}">
                <a16:creationId xmlns:a16="http://schemas.microsoft.com/office/drawing/2014/main" xmlns="" id="{B1F9C79F-6DC2-0648-85BB-0962563FB36B}"/>
              </a:ext>
            </a:extLst>
          </p:cNvPr>
          <p:cNvPicPr>
            <a:picLocks noChangeAspect="1"/>
          </p:cNvPicPr>
          <p:nvPr/>
        </p:nvPicPr>
        <p:blipFill>
          <a:blip r:embed="rId2"/>
          <a:stretch>
            <a:fillRect/>
          </a:stretch>
        </p:blipFill>
        <p:spPr>
          <a:xfrm>
            <a:off x="2774950" y="1244887"/>
            <a:ext cx="18834100" cy="8153400"/>
          </a:xfrm>
          <a:prstGeom prst="rect">
            <a:avLst/>
          </a:prstGeom>
        </p:spPr>
      </p:pic>
      <p:sp>
        <p:nvSpPr>
          <p:cNvPr id="2" name="Rechthoek 1"/>
          <p:cNvSpPr/>
          <p:nvPr/>
        </p:nvSpPr>
        <p:spPr>
          <a:xfrm>
            <a:off x="2013131" y="660112"/>
            <a:ext cx="3441968" cy="584775"/>
          </a:xfrm>
          <a:prstGeom prst="rect">
            <a:avLst/>
          </a:prstGeom>
        </p:spPr>
        <p:txBody>
          <a:bodyPr wrap="none">
            <a:spAutoFit/>
          </a:bodyPr>
          <a:lstStyle/>
          <a:p>
            <a:pPr algn="l"/>
            <a:r>
              <a:rPr lang="en-US" dirty="0" smtClean="0">
                <a:solidFill>
                  <a:schemeClr val="tx1"/>
                </a:solidFill>
              </a:rPr>
              <a:t>Discover Weekly</a:t>
            </a:r>
            <a:endParaRPr lang="en-US" dirty="0">
              <a:solidFill>
                <a:schemeClr val="tx1"/>
              </a:solidFill>
            </a:endParaRPr>
          </a:p>
        </p:txBody>
      </p:sp>
      <p:sp>
        <p:nvSpPr>
          <p:cNvPr id="11" name="Ovaal 10"/>
          <p:cNvSpPr/>
          <p:nvPr/>
        </p:nvSpPr>
        <p:spPr>
          <a:xfrm>
            <a:off x="2359026" y="3068897"/>
            <a:ext cx="1874862" cy="4708882"/>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al 11"/>
          <p:cNvSpPr/>
          <p:nvPr/>
        </p:nvSpPr>
        <p:spPr>
          <a:xfrm>
            <a:off x="19964181" y="3826661"/>
            <a:ext cx="2737943"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Vrije vorm 16"/>
          <p:cNvSpPr/>
          <p:nvPr/>
        </p:nvSpPr>
        <p:spPr>
          <a:xfrm>
            <a:off x="4233888" y="1292772"/>
            <a:ext cx="15891641" cy="4067504"/>
          </a:xfrm>
          <a:custGeom>
            <a:avLst/>
            <a:gdLst>
              <a:gd name="connsiteX0" fmla="*/ 12927724 w 15891641"/>
              <a:gd name="connsiteY0" fmla="*/ 4035973 h 4067504"/>
              <a:gd name="connsiteX1" fmla="*/ 12864662 w 15891641"/>
              <a:gd name="connsiteY1" fmla="*/ 3436883 h 4067504"/>
              <a:gd name="connsiteX2" fmla="*/ 12328634 w 15891641"/>
              <a:gd name="connsiteY2" fmla="*/ 2806262 h 4067504"/>
              <a:gd name="connsiteX3" fmla="*/ 11508827 w 15891641"/>
              <a:gd name="connsiteY3" fmla="*/ 2680138 h 4067504"/>
              <a:gd name="connsiteX4" fmla="*/ 10531365 w 15891641"/>
              <a:gd name="connsiteY4" fmla="*/ 2963918 h 4067504"/>
              <a:gd name="connsiteX5" fmla="*/ 10279117 w 15891641"/>
              <a:gd name="connsiteY5" fmla="*/ 4067504 h 4067504"/>
              <a:gd name="connsiteX6" fmla="*/ 5202620 w 15891641"/>
              <a:gd name="connsiteY6" fmla="*/ 4067504 h 4067504"/>
              <a:gd name="connsiteX7" fmla="*/ 5108027 w 15891641"/>
              <a:gd name="connsiteY7" fmla="*/ 3373821 h 4067504"/>
              <a:gd name="connsiteX8" fmla="*/ 4414345 w 15891641"/>
              <a:gd name="connsiteY8" fmla="*/ 2648607 h 4067504"/>
              <a:gd name="connsiteX9" fmla="*/ 3626069 w 15891641"/>
              <a:gd name="connsiteY9" fmla="*/ 2585545 h 4067504"/>
              <a:gd name="connsiteX10" fmla="*/ 2743200 w 15891641"/>
              <a:gd name="connsiteY10" fmla="*/ 3216166 h 4067504"/>
              <a:gd name="connsiteX11" fmla="*/ 2522482 w 15891641"/>
              <a:gd name="connsiteY11" fmla="*/ 4035973 h 4067504"/>
              <a:gd name="connsiteX12" fmla="*/ 0 w 15891641"/>
              <a:gd name="connsiteY12" fmla="*/ 3972911 h 4067504"/>
              <a:gd name="connsiteX13" fmla="*/ 346841 w 15891641"/>
              <a:gd name="connsiteY13" fmla="*/ 2270235 h 4067504"/>
              <a:gd name="connsiteX14" fmla="*/ 1734207 w 15891641"/>
              <a:gd name="connsiteY14" fmla="*/ 725214 h 4067504"/>
              <a:gd name="connsiteX15" fmla="*/ 4130565 w 15891641"/>
              <a:gd name="connsiteY15" fmla="*/ 0 h 4067504"/>
              <a:gd name="connsiteX16" fmla="*/ 6369269 w 15891641"/>
              <a:gd name="connsiteY16" fmla="*/ 315311 h 4067504"/>
              <a:gd name="connsiteX17" fmla="*/ 13085379 w 15891641"/>
              <a:gd name="connsiteY17" fmla="*/ 31531 h 4067504"/>
              <a:gd name="connsiteX18" fmla="*/ 15513269 w 15891641"/>
              <a:gd name="connsiteY18" fmla="*/ 1198180 h 4067504"/>
              <a:gd name="connsiteX19" fmla="*/ 15891641 w 15891641"/>
              <a:gd name="connsiteY19" fmla="*/ 4067504 h 4067504"/>
              <a:gd name="connsiteX20" fmla="*/ 12959255 w 15891641"/>
              <a:gd name="connsiteY20" fmla="*/ 3909849 h 4067504"/>
              <a:gd name="connsiteX21" fmla="*/ 12959255 w 15891641"/>
              <a:gd name="connsiteY21" fmla="*/ 3909849 h 40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91641" h="4067504">
                <a:moveTo>
                  <a:pt x="12927724" y="4035973"/>
                </a:moveTo>
                <a:lnTo>
                  <a:pt x="12864662" y="3436883"/>
                </a:lnTo>
                <a:lnTo>
                  <a:pt x="12328634" y="2806262"/>
                </a:lnTo>
                <a:lnTo>
                  <a:pt x="11508827" y="2680138"/>
                </a:lnTo>
                <a:lnTo>
                  <a:pt x="10531365" y="2963918"/>
                </a:lnTo>
                <a:lnTo>
                  <a:pt x="10279117" y="4067504"/>
                </a:lnTo>
                <a:lnTo>
                  <a:pt x="5202620" y="4067504"/>
                </a:lnTo>
                <a:lnTo>
                  <a:pt x="5108027" y="3373821"/>
                </a:lnTo>
                <a:lnTo>
                  <a:pt x="4414345" y="2648607"/>
                </a:lnTo>
                <a:lnTo>
                  <a:pt x="3626069" y="2585545"/>
                </a:lnTo>
                <a:lnTo>
                  <a:pt x="2743200" y="3216166"/>
                </a:lnTo>
                <a:lnTo>
                  <a:pt x="2522482" y="4035973"/>
                </a:lnTo>
                <a:lnTo>
                  <a:pt x="0" y="3972911"/>
                </a:lnTo>
                <a:lnTo>
                  <a:pt x="346841" y="2270235"/>
                </a:lnTo>
                <a:lnTo>
                  <a:pt x="1734207" y="725214"/>
                </a:lnTo>
                <a:lnTo>
                  <a:pt x="4130565" y="0"/>
                </a:lnTo>
                <a:lnTo>
                  <a:pt x="6369269" y="315311"/>
                </a:lnTo>
                <a:lnTo>
                  <a:pt x="13085379" y="31531"/>
                </a:lnTo>
                <a:lnTo>
                  <a:pt x="15513269" y="1198180"/>
                </a:lnTo>
                <a:lnTo>
                  <a:pt x="15891641" y="4067504"/>
                </a:lnTo>
                <a:lnTo>
                  <a:pt x="12959255" y="3909849"/>
                </a:lnTo>
                <a:lnTo>
                  <a:pt x="12959255" y="3909849"/>
                </a:lnTo>
              </a:path>
            </a:pathLst>
          </a:custGeom>
          <a:solidFill>
            <a:schemeClr val="bg1">
              <a:alpha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0" name="Vrije vorm 19"/>
          <p:cNvSpPr/>
          <p:nvPr/>
        </p:nvSpPr>
        <p:spPr>
          <a:xfrm rot="10800000">
            <a:off x="4104071" y="5108027"/>
            <a:ext cx="15797048" cy="4314498"/>
          </a:xfrm>
          <a:custGeom>
            <a:avLst/>
            <a:gdLst>
              <a:gd name="connsiteX0" fmla="*/ 12927724 w 15891641"/>
              <a:gd name="connsiteY0" fmla="*/ 4035973 h 4067504"/>
              <a:gd name="connsiteX1" fmla="*/ 12864662 w 15891641"/>
              <a:gd name="connsiteY1" fmla="*/ 3436883 h 4067504"/>
              <a:gd name="connsiteX2" fmla="*/ 12328634 w 15891641"/>
              <a:gd name="connsiteY2" fmla="*/ 2806262 h 4067504"/>
              <a:gd name="connsiteX3" fmla="*/ 11508827 w 15891641"/>
              <a:gd name="connsiteY3" fmla="*/ 2680138 h 4067504"/>
              <a:gd name="connsiteX4" fmla="*/ 10531365 w 15891641"/>
              <a:gd name="connsiteY4" fmla="*/ 2963918 h 4067504"/>
              <a:gd name="connsiteX5" fmla="*/ 10279117 w 15891641"/>
              <a:gd name="connsiteY5" fmla="*/ 4067504 h 4067504"/>
              <a:gd name="connsiteX6" fmla="*/ 5202620 w 15891641"/>
              <a:gd name="connsiteY6" fmla="*/ 4067504 h 4067504"/>
              <a:gd name="connsiteX7" fmla="*/ 5108027 w 15891641"/>
              <a:gd name="connsiteY7" fmla="*/ 3373821 h 4067504"/>
              <a:gd name="connsiteX8" fmla="*/ 4414345 w 15891641"/>
              <a:gd name="connsiteY8" fmla="*/ 2648607 h 4067504"/>
              <a:gd name="connsiteX9" fmla="*/ 3626069 w 15891641"/>
              <a:gd name="connsiteY9" fmla="*/ 2585545 h 4067504"/>
              <a:gd name="connsiteX10" fmla="*/ 2743200 w 15891641"/>
              <a:gd name="connsiteY10" fmla="*/ 3216166 h 4067504"/>
              <a:gd name="connsiteX11" fmla="*/ 2522482 w 15891641"/>
              <a:gd name="connsiteY11" fmla="*/ 4035973 h 4067504"/>
              <a:gd name="connsiteX12" fmla="*/ 0 w 15891641"/>
              <a:gd name="connsiteY12" fmla="*/ 3972911 h 4067504"/>
              <a:gd name="connsiteX13" fmla="*/ 346841 w 15891641"/>
              <a:gd name="connsiteY13" fmla="*/ 2270235 h 4067504"/>
              <a:gd name="connsiteX14" fmla="*/ 1734207 w 15891641"/>
              <a:gd name="connsiteY14" fmla="*/ 725214 h 4067504"/>
              <a:gd name="connsiteX15" fmla="*/ 4130565 w 15891641"/>
              <a:gd name="connsiteY15" fmla="*/ 0 h 4067504"/>
              <a:gd name="connsiteX16" fmla="*/ 6369269 w 15891641"/>
              <a:gd name="connsiteY16" fmla="*/ 315311 h 4067504"/>
              <a:gd name="connsiteX17" fmla="*/ 13085379 w 15891641"/>
              <a:gd name="connsiteY17" fmla="*/ 31531 h 4067504"/>
              <a:gd name="connsiteX18" fmla="*/ 15513269 w 15891641"/>
              <a:gd name="connsiteY18" fmla="*/ 1198180 h 4067504"/>
              <a:gd name="connsiteX19" fmla="*/ 15891641 w 15891641"/>
              <a:gd name="connsiteY19" fmla="*/ 4067504 h 4067504"/>
              <a:gd name="connsiteX20" fmla="*/ 12959255 w 15891641"/>
              <a:gd name="connsiteY20" fmla="*/ 3909849 h 4067504"/>
              <a:gd name="connsiteX21" fmla="*/ 12959255 w 15891641"/>
              <a:gd name="connsiteY21" fmla="*/ 3909849 h 4067504"/>
              <a:gd name="connsiteX0" fmla="*/ 12927724 w 15891641"/>
              <a:gd name="connsiteY0" fmla="*/ 4035973 h 4067504"/>
              <a:gd name="connsiteX1" fmla="*/ 12864662 w 15891641"/>
              <a:gd name="connsiteY1" fmla="*/ 3436883 h 4067504"/>
              <a:gd name="connsiteX2" fmla="*/ 12328634 w 15891641"/>
              <a:gd name="connsiteY2" fmla="*/ 2806262 h 4067504"/>
              <a:gd name="connsiteX3" fmla="*/ 11508827 w 15891641"/>
              <a:gd name="connsiteY3" fmla="*/ 2680138 h 4067504"/>
              <a:gd name="connsiteX4" fmla="*/ 10531365 w 15891641"/>
              <a:gd name="connsiteY4" fmla="*/ 2963918 h 4067504"/>
              <a:gd name="connsiteX5" fmla="*/ 10279117 w 15891641"/>
              <a:gd name="connsiteY5" fmla="*/ 4067504 h 4067504"/>
              <a:gd name="connsiteX6" fmla="*/ 5517930 w 15891641"/>
              <a:gd name="connsiteY6" fmla="*/ 3815256 h 4067504"/>
              <a:gd name="connsiteX7" fmla="*/ 5108027 w 15891641"/>
              <a:gd name="connsiteY7" fmla="*/ 3373821 h 4067504"/>
              <a:gd name="connsiteX8" fmla="*/ 4414345 w 15891641"/>
              <a:gd name="connsiteY8" fmla="*/ 2648607 h 4067504"/>
              <a:gd name="connsiteX9" fmla="*/ 3626069 w 15891641"/>
              <a:gd name="connsiteY9" fmla="*/ 2585545 h 4067504"/>
              <a:gd name="connsiteX10" fmla="*/ 2743200 w 15891641"/>
              <a:gd name="connsiteY10" fmla="*/ 3216166 h 4067504"/>
              <a:gd name="connsiteX11" fmla="*/ 2522482 w 15891641"/>
              <a:gd name="connsiteY11" fmla="*/ 4035973 h 4067504"/>
              <a:gd name="connsiteX12" fmla="*/ 0 w 15891641"/>
              <a:gd name="connsiteY12" fmla="*/ 3972911 h 4067504"/>
              <a:gd name="connsiteX13" fmla="*/ 346841 w 15891641"/>
              <a:gd name="connsiteY13" fmla="*/ 2270235 h 4067504"/>
              <a:gd name="connsiteX14" fmla="*/ 1734207 w 15891641"/>
              <a:gd name="connsiteY14" fmla="*/ 725214 h 4067504"/>
              <a:gd name="connsiteX15" fmla="*/ 4130565 w 15891641"/>
              <a:gd name="connsiteY15" fmla="*/ 0 h 4067504"/>
              <a:gd name="connsiteX16" fmla="*/ 6369269 w 15891641"/>
              <a:gd name="connsiteY16" fmla="*/ 315311 h 4067504"/>
              <a:gd name="connsiteX17" fmla="*/ 13085379 w 15891641"/>
              <a:gd name="connsiteY17" fmla="*/ 31531 h 4067504"/>
              <a:gd name="connsiteX18" fmla="*/ 15513269 w 15891641"/>
              <a:gd name="connsiteY18" fmla="*/ 1198180 h 4067504"/>
              <a:gd name="connsiteX19" fmla="*/ 15891641 w 15891641"/>
              <a:gd name="connsiteY19" fmla="*/ 4067504 h 4067504"/>
              <a:gd name="connsiteX20" fmla="*/ 12959255 w 15891641"/>
              <a:gd name="connsiteY20" fmla="*/ 3909849 h 4067504"/>
              <a:gd name="connsiteX21" fmla="*/ 12959255 w 15891641"/>
              <a:gd name="connsiteY21" fmla="*/ 3909849 h 4067504"/>
              <a:gd name="connsiteX0" fmla="*/ 12927724 w 15891641"/>
              <a:gd name="connsiteY0" fmla="*/ 4035973 h 4067504"/>
              <a:gd name="connsiteX1" fmla="*/ 12864662 w 15891641"/>
              <a:gd name="connsiteY1" fmla="*/ 3436883 h 4067504"/>
              <a:gd name="connsiteX2" fmla="*/ 12328634 w 15891641"/>
              <a:gd name="connsiteY2" fmla="*/ 2806262 h 4067504"/>
              <a:gd name="connsiteX3" fmla="*/ 11508827 w 15891641"/>
              <a:gd name="connsiteY3" fmla="*/ 2680138 h 4067504"/>
              <a:gd name="connsiteX4" fmla="*/ 10531365 w 15891641"/>
              <a:gd name="connsiteY4" fmla="*/ 2963918 h 4067504"/>
              <a:gd name="connsiteX5" fmla="*/ 10373710 w 15891641"/>
              <a:gd name="connsiteY5" fmla="*/ 3846787 h 4067504"/>
              <a:gd name="connsiteX6" fmla="*/ 5517930 w 15891641"/>
              <a:gd name="connsiteY6" fmla="*/ 3815256 h 4067504"/>
              <a:gd name="connsiteX7" fmla="*/ 5108027 w 15891641"/>
              <a:gd name="connsiteY7" fmla="*/ 3373821 h 4067504"/>
              <a:gd name="connsiteX8" fmla="*/ 4414345 w 15891641"/>
              <a:gd name="connsiteY8" fmla="*/ 2648607 h 4067504"/>
              <a:gd name="connsiteX9" fmla="*/ 3626069 w 15891641"/>
              <a:gd name="connsiteY9" fmla="*/ 2585545 h 4067504"/>
              <a:gd name="connsiteX10" fmla="*/ 2743200 w 15891641"/>
              <a:gd name="connsiteY10" fmla="*/ 3216166 h 4067504"/>
              <a:gd name="connsiteX11" fmla="*/ 2522482 w 15891641"/>
              <a:gd name="connsiteY11" fmla="*/ 4035973 h 4067504"/>
              <a:gd name="connsiteX12" fmla="*/ 0 w 15891641"/>
              <a:gd name="connsiteY12" fmla="*/ 3972911 h 4067504"/>
              <a:gd name="connsiteX13" fmla="*/ 346841 w 15891641"/>
              <a:gd name="connsiteY13" fmla="*/ 2270235 h 4067504"/>
              <a:gd name="connsiteX14" fmla="*/ 1734207 w 15891641"/>
              <a:gd name="connsiteY14" fmla="*/ 725214 h 4067504"/>
              <a:gd name="connsiteX15" fmla="*/ 4130565 w 15891641"/>
              <a:gd name="connsiteY15" fmla="*/ 0 h 4067504"/>
              <a:gd name="connsiteX16" fmla="*/ 6369269 w 15891641"/>
              <a:gd name="connsiteY16" fmla="*/ 315311 h 4067504"/>
              <a:gd name="connsiteX17" fmla="*/ 13085379 w 15891641"/>
              <a:gd name="connsiteY17" fmla="*/ 31531 h 4067504"/>
              <a:gd name="connsiteX18" fmla="*/ 15513269 w 15891641"/>
              <a:gd name="connsiteY18" fmla="*/ 1198180 h 4067504"/>
              <a:gd name="connsiteX19" fmla="*/ 15891641 w 15891641"/>
              <a:gd name="connsiteY19" fmla="*/ 4067504 h 4067504"/>
              <a:gd name="connsiteX20" fmla="*/ 12959255 w 15891641"/>
              <a:gd name="connsiteY20" fmla="*/ 3909849 h 4067504"/>
              <a:gd name="connsiteX21" fmla="*/ 12959255 w 15891641"/>
              <a:gd name="connsiteY21" fmla="*/ 3909849 h 4067504"/>
              <a:gd name="connsiteX0" fmla="*/ 12927724 w 15891641"/>
              <a:gd name="connsiteY0" fmla="*/ 4035973 h 4067504"/>
              <a:gd name="connsiteX1" fmla="*/ 12864662 w 15891641"/>
              <a:gd name="connsiteY1" fmla="*/ 3436883 h 4067504"/>
              <a:gd name="connsiteX2" fmla="*/ 12328634 w 15891641"/>
              <a:gd name="connsiteY2" fmla="*/ 2806262 h 4067504"/>
              <a:gd name="connsiteX3" fmla="*/ 11508827 w 15891641"/>
              <a:gd name="connsiteY3" fmla="*/ 2680138 h 4067504"/>
              <a:gd name="connsiteX4" fmla="*/ 10531365 w 15891641"/>
              <a:gd name="connsiteY4" fmla="*/ 2963918 h 4067504"/>
              <a:gd name="connsiteX5" fmla="*/ 10373710 w 15891641"/>
              <a:gd name="connsiteY5" fmla="*/ 3846787 h 4067504"/>
              <a:gd name="connsiteX6" fmla="*/ 5517930 w 15891641"/>
              <a:gd name="connsiteY6" fmla="*/ 3815256 h 4067504"/>
              <a:gd name="connsiteX7" fmla="*/ 5108027 w 15891641"/>
              <a:gd name="connsiteY7" fmla="*/ 3373821 h 4067504"/>
              <a:gd name="connsiteX8" fmla="*/ 4414345 w 15891641"/>
              <a:gd name="connsiteY8" fmla="*/ 2648607 h 4067504"/>
              <a:gd name="connsiteX9" fmla="*/ 3626069 w 15891641"/>
              <a:gd name="connsiteY9" fmla="*/ 2585545 h 4067504"/>
              <a:gd name="connsiteX10" fmla="*/ 2743200 w 15891641"/>
              <a:gd name="connsiteY10" fmla="*/ 3216166 h 4067504"/>
              <a:gd name="connsiteX11" fmla="*/ 2522482 w 15891641"/>
              <a:gd name="connsiteY11" fmla="*/ 4035973 h 4067504"/>
              <a:gd name="connsiteX12" fmla="*/ 0 w 15891641"/>
              <a:gd name="connsiteY12" fmla="*/ 3972911 h 4067504"/>
              <a:gd name="connsiteX13" fmla="*/ 346841 w 15891641"/>
              <a:gd name="connsiteY13" fmla="*/ 2270235 h 4067504"/>
              <a:gd name="connsiteX14" fmla="*/ 1734207 w 15891641"/>
              <a:gd name="connsiteY14" fmla="*/ 725214 h 4067504"/>
              <a:gd name="connsiteX15" fmla="*/ 4130565 w 15891641"/>
              <a:gd name="connsiteY15" fmla="*/ 0 h 4067504"/>
              <a:gd name="connsiteX16" fmla="*/ 6369269 w 15891641"/>
              <a:gd name="connsiteY16" fmla="*/ 315311 h 4067504"/>
              <a:gd name="connsiteX17" fmla="*/ 13085379 w 15891641"/>
              <a:gd name="connsiteY17" fmla="*/ 31531 h 4067504"/>
              <a:gd name="connsiteX18" fmla="*/ 15513269 w 15891641"/>
              <a:gd name="connsiteY18" fmla="*/ 1198180 h 4067504"/>
              <a:gd name="connsiteX19" fmla="*/ 15891641 w 15891641"/>
              <a:gd name="connsiteY19" fmla="*/ 4067504 h 4067504"/>
              <a:gd name="connsiteX20" fmla="*/ 12959255 w 15891641"/>
              <a:gd name="connsiteY20" fmla="*/ 3909849 h 4067504"/>
              <a:gd name="connsiteX21" fmla="*/ 12959255 w 15891641"/>
              <a:gd name="connsiteY21" fmla="*/ 3909849 h 4067504"/>
              <a:gd name="connsiteX0" fmla="*/ 12927724 w 15891641"/>
              <a:gd name="connsiteY0" fmla="*/ 4035973 h 4035973"/>
              <a:gd name="connsiteX1" fmla="*/ 12864662 w 15891641"/>
              <a:gd name="connsiteY1" fmla="*/ 3436883 h 4035973"/>
              <a:gd name="connsiteX2" fmla="*/ 12328634 w 15891641"/>
              <a:gd name="connsiteY2" fmla="*/ 2806262 h 4035973"/>
              <a:gd name="connsiteX3" fmla="*/ 11508827 w 15891641"/>
              <a:gd name="connsiteY3" fmla="*/ 2680138 h 4035973"/>
              <a:gd name="connsiteX4" fmla="*/ 10531365 w 15891641"/>
              <a:gd name="connsiteY4" fmla="*/ 2963918 h 4035973"/>
              <a:gd name="connsiteX5" fmla="*/ 10373710 w 15891641"/>
              <a:gd name="connsiteY5" fmla="*/ 3846787 h 4035973"/>
              <a:gd name="connsiteX6" fmla="*/ 5517930 w 15891641"/>
              <a:gd name="connsiteY6" fmla="*/ 3815256 h 4035973"/>
              <a:gd name="connsiteX7" fmla="*/ 5108027 w 15891641"/>
              <a:gd name="connsiteY7" fmla="*/ 3373821 h 4035973"/>
              <a:gd name="connsiteX8" fmla="*/ 4414345 w 15891641"/>
              <a:gd name="connsiteY8" fmla="*/ 2648607 h 4035973"/>
              <a:gd name="connsiteX9" fmla="*/ 3626069 w 15891641"/>
              <a:gd name="connsiteY9" fmla="*/ 2585545 h 4035973"/>
              <a:gd name="connsiteX10" fmla="*/ 2743200 w 15891641"/>
              <a:gd name="connsiteY10" fmla="*/ 3216166 h 4035973"/>
              <a:gd name="connsiteX11" fmla="*/ 2522482 w 15891641"/>
              <a:gd name="connsiteY11" fmla="*/ 4035973 h 4035973"/>
              <a:gd name="connsiteX12" fmla="*/ 0 w 15891641"/>
              <a:gd name="connsiteY12" fmla="*/ 3972911 h 4035973"/>
              <a:gd name="connsiteX13" fmla="*/ 346841 w 15891641"/>
              <a:gd name="connsiteY13" fmla="*/ 2270235 h 4035973"/>
              <a:gd name="connsiteX14" fmla="*/ 1734207 w 15891641"/>
              <a:gd name="connsiteY14" fmla="*/ 725214 h 4035973"/>
              <a:gd name="connsiteX15" fmla="*/ 4130565 w 15891641"/>
              <a:gd name="connsiteY15" fmla="*/ 0 h 4035973"/>
              <a:gd name="connsiteX16" fmla="*/ 6369269 w 15891641"/>
              <a:gd name="connsiteY16" fmla="*/ 315311 h 4035973"/>
              <a:gd name="connsiteX17" fmla="*/ 13085379 w 15891641"/>
              <a:gd name="connsiteY17" fmla="*/ 31531 h 4035973"/>
              <a:gd name="connsiteX18" fmla="*/ 15513269 w 15891641"/>
              <a:gd name="connsiteY18" fmla="*/ 1198180 h 4035973"/>
              <a:gd name="connsiteX19" fmla="*/ 15891641 w 15891641"/>
              <a:gd name="connsiteY19" fmla="*/ 3909849 h 4035973"/>
              <a:gd name="connsiteX20" fmla="*/ 12959255 w 15891641"/>
              <a:gd name="connsiteY20" fmla="*/ 3909849 h 4035973"/>
              <a:gd name="connsiteX21" fmla="*/ 12959255 w 15891641"/>
              <a:gd name="connsiteY21" fmla="*/ 3909849 h 4035973"/>
              <a:gd name="connsiteX0" fmla="*/ 12896193 w 15860110"/>
              <a:gd name="connsiteY0" fmla="*/ 4035973 h 4035973"/>
              <a:gd name="connsiteX1" fmla="*/ 12833131 w 15860110"/>
              <a:gd name="connsiteY1" fmla="*/ 3436883 h 4035973"/>
              <a:gd name="connsiteX2" fmla="*/ 12297103 w 15860110"/>
              <a:gd name="connsiteY2" fmla="*/ 2806262 h 4035973"/>
              <a:gd name="connsiteX3" fmla="*/ 11477296 w 15860110"/>
              <a:gd name="connsiteY3" fmla="*/ 2680138 h 4035973"/>
              <a:gd name="connsiteX4" fmla="*/ 10499834 w 15860110"/>
              <a:gd name="connsiteY4" fmla="*/ 2963918 h 4035973"/>
              <a:gd name="connsiteX5" fmla="*/ 10342179 w 15860110"/>
              <a:gd name="connsiteY5" fmla="*/ 3846787 h 4035973"/>
              <a:gd name="connsiteX6" fmla="*/ 5486399 w 15860110"/>
              <a:gd name="connsiteY6" fmla="*/ 3815256 h 4035973"/>
              <a:gd name="connsiteX7" fmla="*/ 5076496 w 15860110"/>
              <a:gd name="connsiteY7" fmla="*/ 3373821 h 4035973"/>
              <a:gd name="connsiteX8" fmla="*/ 4382814 w 15860110"/>
              <a:gd name="connsiteY8" fmla="*/ 2648607 h 4035973"/>
              <a:gd name="connsiteX9" fmla="*/ 3594538 w 15860110"/>
              <a:gd name="connsiteY9" fmla="*/ 2585545 h 4035973"/>
              <a:gd name="connsiteX10" fmla="*/ 2711669 w 15860110"/>
              <a:gd name="connsiteY10" fmla="*/ 3216166 h 4035973"/>
              <a:gd name="connsiteX11" fmla="*/ 2490951 w 15860110"/>
              <a:gd name="connsiteY11" fmla="*/ 4035973 h 4035973"/>
              <a:gd name="connsiteX12" fmla="*/ 0 w 15860110"/>
              <a:gd name="connsiteY12" fmla="*/ 3972911 h 4035973"/>
              <a:gd name="connsiteX13" fmla="*/ 315310 w 15860110"/>
              <a:gd name="connsiteY13" fmla="*/ 2270235 h 4035973"/>
              <a:gd name="connsiteX14" fmla="*/ 1702676 w 15860110"/>
              <a:gd name="connsiteY14" fmla="*/ 725214 h 4035973"/>
              <a:gd name="connsiteX15" fmla="*/ 4099034 w 15860110"/>
              <a:gd name="connsiteY15" fmla="*/ 0 h 4035973"/>
              <a:gd name="connsiteX16" fmla="*/ 6337738 w 15860110"/>
              <a:gd name="connsiteY16" fmla="*/ 315311 h 4035973"/>
              <a:gd name="connsiteX17" fmla="*/ 13053848 w 15860110"/>
              <a:gd name="connsiteY17" fmla="*/ 31531 h 4035973"/>
              <a:gd name="connsiteX18" fmla="*/ 15481738 w 15860110"/>
              <a:gd name="connsiteY18" fmla="*/ 1198180 h 4035973"/>
              <a:gd name="connsiteX19" fmla="*/ 15860110 w 15860110"/>
              <a:gd name="connsiteY19" fmla="*/ 3909849 h 4035973"/>
              <a:gd name="connsiteX20" fmla="*/ 12927724 w 15860110"/>
              <a:gd name="connsiteY20" fmla="*/ 3909849 h 4035973"/>
              <a:gd name="connsiteX21" fmla="*/ 12927724 w 15860110"/>
              <a:gd name="connsiteY21" fmla="*/ 3909849 h 4035973"/>
              <a:gd name="connsiteX0" fmla="*/ 12833131 w 15797048"/>
              <a:gd name="connsiteY0" fmla="*/ 4035973 h 4035973"/>
              <a:gd name="connsiteX1" fmla="*/ 12770069 w 15797048"/>
              <a:gd name="connsiteY1" fmla="*/ 3436883 h 4035973"/>
              <a:gd name="connsiteX2" fmla="*/ 12234041 w 15797048"/>
              <a:gd name="connsiteY2" fmla="*/ 2806262 h 4035973"/>
              <a:gd name="connsiteX3" fmla="*/ 11414234 w 15797048"/>
              <a:gd name="connsiteY3" fmla="*/ 2680138 h 4035973"/>
              <a:gd name="connsiteX4" fmla="*/ 10436772 w 15797048"/>
              <a:gd name="connsiteY4" fmla="*/ 2963918 h 4035973"/>
              <a:gd name="connsiteX5" fmla="*/ 10279117 w 15797048"/>
              <a:gd name="connsiteY5" fmla="*/ 3846787 h 4035973"/>
              <a:gd name="connsiteX6" fmla="*/ 5423337 w 15797048"/>
              <a:gd name="connsiteY6" fmla="*/ 3815256 h 4035973"/>
              <a:gd name="connsiteX7" fmla="*/ 5013434 w 15797048"/>
              <a:gd name="connsiteY7" fmla="*/ 3373821 h 4035973"/>
              <a:gd name="connsiteX8" fmla="*/ 4319752 w 15797048"/>
              <a:gd name="connsiteY8" fmla="*/ 2648607 h 4035973"/>
              <a:gd name="connsiteX9" fmla="*/ 3531476 w 15797048"/>
              <a:gd name="connsiteY9" fmla="*/ 2585545 h 4035973"/>
              <a:gd name="connsiteX10" fmla="*/ 2648607 w 15797048"/>
              <a:gd name="connsiteY10" fmla="*/ 3216166 h 4035973"/>
              <a:gd name="connsiteX11" fmla="*/ 2427889 w 15797048"/>
              <a:gd name="connsiteY11" fmla="*/ 4035973 h 4035973"/>
              <a:gd name="connsiteX12" fmla="*/ 0 w 15797048"/>
              <a:gd name="connsiteY12" fmla="*/ 3846787 h 4035973"/>
              <a:gd name="connsiteX13" fmla="*/ 252248 w 15797048"/>
              <a:gd name="connsiteY13" fmla="*/ 2270235 h 4035973"/>
              <a:gd name="connsiteX14" fmla="*/ 1639614 w 15797048"/>
              <a:gd name="connsiteY14" fmla="*/ 725214 h 4035973"/>
              <a:gd name="connsiteX15" fmla="*/ 4035972 w 15797048"/>
              <a:gd name="connsiteY15" fmla="*/ 0 h 4035973"/>
              <a:gd name="connsiteX16" fmla="*/ 6274676 w 15797048"/>
              <a:gd name="connsiteY16" fmla="*/ 315311 h 4035973"/>
              <a:gd name="connsiteX17" fmla="*/ 12990786 w 15797048"/>
              <a:gd name="connsiteY17" fmla="*/ 31531 h 4035973"/>
              <a:gd name="connsiteX18" fmla="*/ 15418676 w 15797048"/>
              <a:gd name="connsiteY18" fmla="*/ 1198180 h 4035973"/>
              <a:gd name="connsiteX19" fmla="*/ 15797048 w 15797048"/>
              <a:gd name="connsiteY19" fmla="*/ 3909849 h 4035973"/>
              <a:gd name="connsiteX20" fmla="*/ 12864662 w 15797048"/>
              <a:gd name="connsiteY20" fmla="*/ 3909849 h 4035973"/>
              <a:gd name="connsiteX21" fmla="*/ 12864662 w 15797048"/>
              <a:gd name="connsiteY21" fmla="*/ 3909849 h 4035973"/>
              <a:gd name="connsiteX0" fmla="*/ 12833131 w 15797048"/>
              <a:gd name="connsiteY0" fmla="*/ 4035973 h 4035973"/>
              <a:gd name="connsiteX1" fmla="*/ 12770069 w 15797048"/>
              <a:gd name="connsiteY1" fmla="*/ 3436883 h 4035973"/>
              <a:gd name="connsiteX2" fmla="*/ 12234041 w 15797048"/>
              <a:gd name="connsiteY2" fmla="*/ 2806262 h 4035973"/>
              <a:gd name="connsiteX3" fmla="*/ 11414234 w 15797048"/>
              <a:gd name="connsiteY3" fmla="*/ 2680138 h 4035973"/>
              <a:gd name="connsiteX4" fmla="*/ 10436772 w 15797048"/>
              <a:gd name="connsiteY4" fmla="*/ 2963918 h 4035973"/>
              <a:gd name="connsiteX5" fmla="*/ 10279117 w 15797048"/>
              <a:gd name="connsiteY5" fmla="*/ 3846787 h 4035973"/>
              <a:gd name="connsiteX6" fmla="*/ 5423337 w 15797048"/>
              <a:gd name="connsiteY6" fmla="*/ 3815256 h 4035973"/>
              <a:gd name="connsiteX7" fmla="*/ 5013434 w 15797048"/>
              <a:gd name="connsiteY7" fmla="*/ 3373821 h 4035973"/>
              <a:gd name="connsiteX8" fmla="*/ 4319752 w 15797048"/>
              <a:gd name="connsiteY8" fmla="*/ 2648607 h 4035973"/>
              <a:gd name="connsiteX9" fmla="*/ 3531476 w 15797048"/>
              <a:gd name="connsiteY9" fmla="*/ 2585545 h 4035973"/>
              <a:gd name="connsiteX10" fmla="*/ 2648607 w 15797048"/>
              <a:gd name="connsiteY10" fmla="*/ 3216166 h 4035973"/>
              <a:gd name="connsiteX11" fmla="*/ 2554013 w 15797048"/>
              <a:gd name="connsiteY11" fmla="*/ 3878318 h 4035973"/>
              <a:gd name="connsiteX12" fmla="*/ 0 w 15797048"/>
              <a:gd name="connsiteY12" fmla="*/ 3846787 h 4035973"/>
              <a:gd name="connsiteX13" fmla="*/ 252248 w 15797048"/>
              <a:gd name="connsiteY13" fmla="*/ 2270235 h 4035973"/>
              <a:gd name="connsiteX14" fmla="*/ 1639614 w 15797048"/>
              <a:gd name="connsiteY14" fmla="*/ 725214 h 4035973"/>
              <a:gd name="connsiteX15" fmla="*/ 4035972 w 15797048"/>
              <a:gd name="connsiteY15" fmla="*/ 0 h 4035973"/>
              <a:gd name="connsiteX16" fmla="*/ 6274676 w 15797048"/>
              <a:gd name="connsiteY16" fmla="*/ 315311 h 4035973"/>
              <a:gd name="connsiteX17" fmla="*/ 12990786 w 15797048"/>
              <a:gd name="connsiteY17" fmla="*/ 31531 h 4035973"/>
              <a:gd name="connsiteX18" fmla="*/ 15418676 w 15797048"/>
              <a:gd name="connsiteY18" fmla="*/ 1198180 h 4035973"/>
              <a:gd name="connsiteX19" fmla="*/ 15797048 w 15797048"/>
              <a:gd name="connsiteY19" fmla="*/ 3909849 h 4035973"/>
              <a:gd name="connsiteX20" fmla="*/ 12864662 w 15797048"/>
              <a:gd name="connsiteY20" fmla="*/ 3909849 h 4035973"/>
              <a:gd name="connsiteX21" fmla="*/ 12864662 w 15797048"/>
              <a:gd name="connsiteY21" fmla="*/ 3909849 h 4035973"/>
              <a:gd name="connsiteX0" fmla="*/ 12833131 w 15797048"/>
              <a:gd name="connsiteY0" fmla="*/ 4035973 h 4035973"/>
              <a:gd name="connsiteX1" fmla="*/ 12770069 w 15797048"/>
              <a:gd name="connsiteY1" fmla="*/ 3436883 h 4035973"/>
              <a:gd name="connsiteX2" fmla="*/ 12234041 w 15797048"/>
              <a:gd name="connsiteY2" fmla="*/ 2806262 h 4035973"/>
              <a:gd name="connsiteX3" fmla="*/ 11414234 w 15797048"/>
              <a:gd name="connsiteY3" fmla="*/ 2680138 h 4035973"/>
              <a:gd name="connsiteX4" fmla="*/ 10436772 w 15797048"/>
              <a:gd name="connsiteY4" fmla="*/ 2963918 h 4035973"/>
              <a:gd name="connsiteX5" fmla="*/ 10279117 w 15797048"/>
              <a:gd name="connsiteY5" fmla="*/ 3846787 h 4035973"/>
              <a:gd name="connsiteX6" fmla="*/ 5423337 w 15797048"/>
              <a:gd name="connsiteY6" fmla="*/ 3815256 h 4035973"/>
              <a:gd name="connsiteX7" fmla="*/ 5013434 w 15797048"/>
              <a:gd name="connsiteY7" fmla="*/ 3373821 h 4035973"/>
              <a:gd name="connsiteX8" fmla="*/ 4319752 w 15797048"/>
              <a:gd name="connsiteY8" fmla="*/ 2648607 h 4035973"/>
              <a:gd name="connsiteX9" fmla="*/ 3531476 w 15797048"/>
              <a:gd name="connsiteY9" fmla="*/ 2585545 h 4035973"/>
              <a:gd name="connsiteX10" fmla="*/ 2648607 w 15797048"/>
              <a:gd name="connsiteY10" fmla="*/ 3216166 h 4035973"/>
              <a:gd name="connsiteX11" fmla="*/ 2554013 w 15797048"/>
              <a:gd name="connsiteY11" fmla="*/ 3972911 h 4035973"/>
              <a:gd name="connsiteX12" fmla="*/ 0 w 15797048"/>
              <a:gd name="connsiteY12" fmla="*/ 3846787 h 4035973"/>
              <a:gd name="connsiteX13" fmla="*/ 252248 w 15797048"/>
              <a:gd name="connsiteY13" fmla="*/ 2270235 h 4035973"/>
              <a:gd name="connsiteX14" fmla="*/ 1639614 w 15797048"/>
              <a:gd name="connsiteY14" fmla="*/ 725214 h 4035973"/>
              <a:gd name="connsiteX15" fmla="*/ 4035972 w 15797048"/>
              <a:gd name="connsiteY15" fmla="*/ 0 h 4035973"/>
              <a:gd name="connsiteX16" fmla="*/ 6274676 w 15797048"/>
              <a:gd name="connsiteY16" fmla="*/ 315311 h 4035973"/>
              <a:gd name="connsiteX17" fmla="*/ 12990786 w 15797048"/>
              <a:gd name="connsiteY17" fmla="*/ 31531 h 4035973"/>
              <a:gd name="connsiteX18" fmla="*/ 15418676 w 15797048"/>
              <a:gd name="connsiteY18" fmla="*/ 1198180 h 4035973"/>
              <a:gd name="connsiteX19" fmla="*/ 15797048 w 15797048"/>
              <a:gd name="connsiteY19" fmla="*/ 3909849 h 4035973"/>
              <a:gd name="connsiteX20" fmla="*/ 12864662 w 15797048"/>
              <a:gd name="connsiteY20" fmla="*/ 3909849 h 4035973"/>
              <a:gd name="connsiteX21" fmla="*/ 12864662 w 15797048"/>
              <a:gd name="connsiteY21" fmla="*/ 3909849 h 403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97048" h="4035973">
                <a:moveTo>
                  <a:pt x="12833131" y="4035973"/>
                </a:moveTo>
                <a:lnTo>
                  <a:pt x="12770069" y="3436883"/>
                </a:lnTo>
                <a:lnTo>
                  <a:pt x="12234041" y="2806262"/>
                </a:lnTo>
                <a:lnTo>
                  <a:pt x="11414234" y="2680138"/>
                </a:lnTo>
                <a:lnTo>
                  <a:pt x="10436772" y="2963918"/>
                </a:lnTo>
                <a:lnTo>
                  <a:pt x="10279117" y="3846787"/>
                </a:lnTo>
                <a:lnTo>
                  <a:pt x="5423337" y="3815256"/>
                </a:lnTo>
                <a:lnTo>
                  <a:pt x="5013434" y="3373821"/>
                </a:lnTo>
                <a:lnTo>
                  <a:pt x="4319752" y="2648607"/>
                </a:lnTo>
                <a:lnTo>
                  <a:pt x="3531476" y="2585545"/>
                </a:lnTo>
                <a:lnTo>
                  <a:pt x="2648607" y="3216166"/>
                </a:lnTo>
                <a:lnTo>
                  <a:pt x="2554013" y="3972911"/>
                </a:lnTo>
                <a:lnTo>
                  <a:pt x="0" y="3846787"/>
                </a:lnTo>
                <a:lnTo>
                  <a:pt x="252248" y="2270235"/>
                </a:lnTo>
                <a:lnTo>
                  <a:pt x="1639614" y="725214"/>
                </a:lnTo>
                <a:lnTo>
                  <a:pt x="4035972" y="0"/>
                </a:lnTo>
                <a:lnTo>
                  <a:pt x="6274676" y="315311"/>
                </a:lnTo>
                <a:lnTo>
                  <a:pt x="12990786" y="31531"/>
                </a:lnTo>
                <a:lnTo>
                  <a:pt x="15418676" y="1198180"/>
                </a:lnTo>
                <a:lnTo>
                  <a:pt x="15797048" y="3909849"/>
                </a:lnTo>
                <a:lnTo>
                  <a:pt x="12864662" y="3909849"/>
                </a:lnTo>
                <a:lnTo>
                  <a:pt x="12864662" y="3909849"/>
                </a:lnTo>
              </a:path>
            </a:pathLst>
          </a:custGeom>
          <a:solidFill>
            <a:schemeClr val="bg1">
              <a:alpha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 name="Tekstvak 2"/>
          <p:cNvSpPr txBox="1"/>
          <p:nvPr/>
        </p:nvSpPr>
        <p:spPr>
          <a:xfrm>
            <a:off x="1881107" y="7777779"/>
            <a:ext cx="17586545" cy="4453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000" b="1" u="sng" strike="noStrike" cap="none" spc="0" normalizeH="0" baseline="0" dirty="0" smtClean="0">
                <a:ln>
                  <a:noFill/>
                </a:ln>
                <a:solidFill>
                  <a:srgbClr val="000000"/>
                </a:solidFill>
                <a:effectLst/>
                <a:uFillTx/>
                <a:sym typeface="Helvetica Neue"/>
              </a:rPr>
              <a:t>Metrics</a:t>
            </a:r>
            <a:r>
              <a:rPr kumimoji="0" lang="en-US" sz="4000" b="1" i="0" u="none" strike="noStrike" cap="none" spc="0" normalizeH="0" baseline="0" dirty="0" smtClean="0">
                <a:ln>
                  <a:noFill/>
                </a:ln>
                <a:solidFill>
                  <a:srgbClr val="000000"/>
                </a:solidFill>
                <a:effectLst/>
                <a:uFillTx/>
                <a:sym typeface="Helvetica Neue"/>
              </a:rPr>
              <a:t>: </a:t>
            </a:r>
            <a:r>
              <a:rPr kumimoji="0" lang="en-US" sz="4000" b="1" i="1" u="none" strike="noStrike" cap="none" spc="0" normalizeH="0" baseline="0" dirty="0" smtClean="0">
                <a:ln>
                  <a:noFill/>
                </a:ln>
                <a:solidFill>
                  <a:srgbClr val="000000"/>
                </a:solidFill>
                <a:effectLst/>
                <a:uFillTx/>
                <a:sym typeface="Helvetica Neue"/>
              </a:rPr>
              <a:t>focus of the data analysis</a:t>
            </a:r>
            <a:r>
              <a:rPr kumimoji="0" lang="en-US" sz="4000" b="1" i="1" u="none" strike="noStrike" cap="none" spc="0" normalizeH="0" dirty="0" smtClean="0">
                <a:ln>
                  <a:noFill/>
                </a:ln>
                <a:solidFill>
                  <a:srgbClr val="000000"/>
                </a:solidFill>
                <a:effectLst/>
                <a:uFillTx/>
                <a:sym typeface="Helvetica Neue"/>
              </a:rPr>
              <a:t> </a:t>
            </a:r>
            <a:r>
              <a:rPr kumimoji="0" lang="en-US" sz="4000" b="1" i="0" u="none" strike="noStrike" cap="none" spc="0" normalizeH="0" dirty="0" smtClean="0">
                <a:ln>
                  <a:noFill/>
                </a:ln>
                <a:solidFill>
                  <a:srgbClr val="000000"/>
                </a:solidFill>
                <a:effectLst/>
                <a:uFillTx/>
                <a:sym typeface="Helvetica Neue"/>
              </a:rPr>
              <a:t>(what do you need to know)</a:t>
            </a:r>
          </a:p>
          <a:p>
            <a:pPr marL="0" marR="0" indent="0" algn="l" defTabSz="821531" rtl="0" fontAlgn="auto" latinLnBrk="0" hangingPunct="0">
              <a:lnSpc>
                <a:spcPct val="100000"/>
              </a:lnSpc>
              <a:spcBef>
                <a:spcPts val="0"/>
              </a:spcBef>
              <a:spcAft>
                <a:spcPts val="0"/>
              </a:spcAft>
              <a:buClrTx/>
              <a:buSzTx/>
              <a:buFontTx/>
              <a:buNone/>
              <a:tabLst/>
            </a:pPr>
            <a:endParaRPr lang="en-US" sz="4000" dirty="0" smtClean="0"/>
          </a:p>
          <a:p>
            <a:pPr marL="0" marR="0" indent="0" algn="l" defTabSz="821531" rtl="0" fontAlgn="auto" latinLnBrk="0" hangingPunct="0">
              <a:lnSpc>
                <a:spcPct val="100000"/>
              </a:lnSpc>
              <a:spcBef>
                <a:spcPts val="0"/>
              </a:spcBef>
              <a:spcAft>
                <a:spcPts val="0"/>
              </a:spcAft>
              <a:buClrTx/>
              <a:buSzTx/>
              <a:buFontTx/>
              <a:buNone/>
              <a:tabLst/>
            </a:pPr>
            <a:r>
              <a:rPr lang="en-US" sz="4000" dirty="0" smtClean="0"/>
              <a:t>User similarity</a:t>
            </a:r>
          </a:p>
          <a:p>
            <a:pPr marL="0" marR="0" indent="0" algn="l" defTabSz="821531" rtl="0" fontAlgn="auto" latinLnBrk="0" hangingPunct="0">
              <a:lnSpc>
                <a:spcPct val="100000"/>
              </a:lnSpc>
              <a:spcBef>
                <a:spcPts val="0"/>
              </a:spcBef>
              <a:spcAft>
                <a:spcPts val="0"/>
              </a:spcAft>
              <a:buClrTx/>
              <a:buSzTx/>
              <a:buFontTx/>
              <a:buNone/>
              <a:tabLst/>
            </a:pPr>
            <a:endParaRPr kumimoji="0" lang="en-US" sz="4000" b="1" i="0" u="none" strike="noStrike" cap="none" spc="0" normalizeH="0" dirty="0" smtClean="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000" i="1" u="sng" dirty="0" smtClean="0"/>
              <a:t>Interaction qualities</a:t>
            </a:r>
            <a:r>
              <a:rPr lang="en-US" sz="4000" i="1" dirty="0" smtClean="0"/>
              <a:t>: focus of the UX (</a:t>
            </a:r>
            <a:r>
              <a:rPr lang="en-US" sz="4000" dirty="0" smtClean="0"/>
              <a:t>what</a:t>
            </a:r>
            <a:r>
              <a:rPr lang="en-US" sz="4000" i="1" dirty="0" smtClean="0"/>
              <a:t> </a:t>
            </a:r>
            <a:r>
              <a:rPr lang="en-US" sz="4000" dirty="0" smtClean="0"/>
              <a:t>user value do you optimize) </a:t>
            </a:r>
          </a:p>
          <a:p>
            <a:pPr marL="0" marR="0" indent="0" algn="l" defTabSz="821531" rtl="0" fontAlgn="auto" latinLnBrk="0" hangingPunct="0">
              <a:lnSpc>
                <a:spcPct val="100000"/>
              </a:lnSpc>
              <a:spcBef>
                <a:spcPts val="0"/>
              </a:spcBef>
              <a:spcAft>
                <a:spcPts val="0"/>
              </a:spcAft>
              <a:buClrTx/>
              <a:buSzTx/>
              <a:buFontTx/>
              <a:buNone/>
              <a:tabLst/>
            </a:pPr>
            <a:endParaRPr kumimoji="0" lang="en-US" sz="4000" u="none" strike="noStrike" cap="none" spc="0" normalizeH="0" baseline="0" dirty="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000" dirty="0" smtClean="0"/>
              <a:t>Personally relevant</a:t>
            </a:r>
            <a:endParaRPr kumimoji="0" lang="en-US" sz="400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1249642533"/>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xmlns="" id="{B1F9C79F-6DC2-0648-85BB-0962563FB36B}"/>
              </a:ext>
            </a:extLst>
          </p:cNvPr>
          <p:cNvPicPr>
            <a:picLocks noChangeAspect="1"/>
          </p:cNvPicPr>
          <p:nvPr/>
        </p:nvPicPr>
        <p:blipFill>
          <a:blip r:embed="rId2"/>
          <a:stretch>
            <a:fillRect/>
          </a:stretch>
        </p:blipFill>
        <p:spPr>
          <a:xfrm>
            <a:off x="3807518" y="812512"/>
            <a:ext cx="15951020" cy="6905297"/>
          </a:xfrm>
          <a:prstGeom prst="rect">
            <a:avLst/>
          </a:prstGeom>
        </p:spPr>
      </p:pic>
      <p:sp>
        <p:nvSpPr>
          <p:cNvPr id="5" name="Tekstvak 4"/>
          <p:cNvSpPr txBox="1"/>
          <p:nvPr/>
        </p:nvSpPr>
        <p:spPr>
          <a:xfrm>
            <a:off x="1709989" y="5763610"/>
            <a:ext cx="4195058" cy="7038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smtClean="0">
                <a:solidFill>
                  <a:schemeClr val="tx1"/>
                </a:solidFill>
              </a:rPr>
              <a:t>Newspaper </a:t>
            </a:r>
          </a:p>
          <a:p>
            <a:pPr marL="0" marR="0" indent="0" algn="l" defTabSz="821531" rtl="0" fontAlgn="auto" latinLnBrk="0" hangingPunct="0">
              <a:lnSpc>
                <a:spcPct val="100000"/>
              </a:lnSpc>
              <a:spcBef>
                <a:spcPts val="0"/>
              </a:spcBef>
              <a:spcAft>
                <a:spcPts val="0"/>
              </a:spcAft>
              <a:buClrTx/>
              <a:buSzTx/>
              <a:buFontTx/>
              <a:buNone/>
              <a:tabLst/>
            </a:pPr>
            <a:endParaRPr lang="en-US" dirty="0" smtClean="0"/>
          </a:p>
          <a:p>
            <a:pPr marL="0" marR="0" indent="0" algn="l" defTabSz="821531" rtl="0" fontAlgn="auto" latinLnBrk="0" hangingPunct="0">
              <a:lnSpc>
                <a:spcPct val="100000"/>
              </a:lnSpc>
              <a:spcBef>
                <a:spcPts val="0"/>
              </a:spcBef>
              <a:spcAft>
                <a:spcPts val="0"/>
              </a:spcAft>
              <a:buClrTx/>
              <a:buSzTx/>
              <a:buFontTx/>
              <a:buNone/>
              <a:tabLst/>
            </a:pPr>
            <a:r>
              <a:rPr lang="en-US" u="sng" dirty="0" smtClean="0"/>
              <a:t>User Data: </a:t>
            </a:r>
          </a:p>
          <a:p>
            <a:pPr marL="0" marR="0" indent="0" algn="l" defTabSz="821531" rtl="0" fontAlgn="auto" latinLnBrk="0" hangingPunct="0">
              <a:lnSpc>
                <a:spcPct val="100000"/>
              </a:lnSpc>
              <a:spcBef>
                <a:spcPts val="0"/>
              </a:spcBef>
              <a:spcAft>
                <a:spcPts val="0"/>
              </a:spcAft>
              <a:buClrTx/>
              <a:buSzTx/>
              <a:buFontTx/>
              <a:buNone/>
              <a:tabLst/>
            </a:pPr>
            <a:r>
              <a:rPr lang="en-US" dirty="0" smtClean="0"/>
              <a:t>Clicked links (or not)</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smtClean="0"/>
              <a:t>Data Analysis:</a:t>
            </a:r>
          </a:p>
          <a:p>
            <a:pPr marL="0" marR="0" indent="0" algn="l" defTabSz="821531" rtl="0" fontAlgn="auto" latinLnBrk="0" hangingPunct="0">
              <a:lnSpc>
                <a:spcPct val="100000"/>
              </a:lnSpc>
              <a:spcBef>
                <a:spcPts val="0"/>
              </a:spcBef>
              <a:spcAft>
                <a:spcPts val="0"/>
              </a:spcAft>
              <a:buClrTx/>
              <a:buSzTx/>
              <a:buFontTx/>
              <a:buNone/>
              <a:tabLst/>
            </a:pPr>
            <a:r>
              <a:rPr lang="en-US" dirty="0" smtClean="0"/>
              <a:t>User profiling</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i="1" u="sng" dirty="0" smtClean="0"/>
              <a:t>Metrics</a:t>
            </a:r>
            <a:r>
              <a:rPr lang="en-US" u="sng" dirty="0" smtClean="0"/>
              <a:t>:</a:t>
            </a:r>
          </a:p>
          <a:p>
            <a:pPr marL="0" marR="0" indent="0" algn="l" defTabSz="821531" rtl="0" fontAlgn="auto" latinLnBrk="0" hangingPunct="0">
              <a:lnSpc>
                <a:spcPct val="100000"/>
              </a:lnSpc>
              <a:spcBef>
                <a:spcPts val="0"/>
              </a:spcBef>
              <a:spcAft>
                <a:spcPts val="0"/>
              </a:spcAft>
              <a:buClrTx/>
              <a:buSzTx/>
              <a:buFontTx/>
              <a:buNone/>
              <a:tabLst/>
            </a:pPr>
            <a:r>
              <a:rPr lang="en-US" dirty="0" smtClean="0"/>
              <a:t>Delay prediction</a:t>
            </a:r>
          </a:p>
          <a:p>
            <a:pPr marL="0" marR="0" indent="0" algn="l" defTabSz="821531" rtl="0" fontAlgn="auto" latinLnBrk="0" hangingPunct="0">
              <a:lnSpc>
                <a:spcPct val="100000"/>
              </a:lnSpc>
              <a:spcBef>
                <a:spcPts val="0"/>
              </a:spcBef>
              <a:spcAft>
                <a:spcPts val="0"/>
              </a:spcAft>
              <a:buClrTx/>
              <a:buSzTx/>
              <a:buFontTx/>
              <a:buNone/>
              <a:tabLst/>
            </a:pPr>
            <a:r>
              <a:rPr lang="en-US" dirty="0" smtClean="0"/>
              <a:t>Interest prediction</a:t>
            </a:r>
          </a:p>
          <a:p>
            <a:pPr marL="0" marR="0" indent="0" algn="l" defTabSz="821531" rtl="0" fontAlgn="auto" latinLnBrk="0" hangingPunct="0">
              <a:lnSpc>
                <a:spcPct val="100000"/>
              </a:lnSpc>
              <a:spcBef>
                <a:spcPts val="0"/>
              </a:spcBef>
              <a:spcAft>
                <a:spcPts val="0"/>
              </a:spcAft>
              <a:buClrTx/>
              <a:buSzTx/>
              <a:buFontTx/>
              <a:buNone/>
              <a:tabLst/>
            </a:pPr>
            <a:endParaRPr lang="en-US" dirty="0" smtClean="0"/>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kstvak 5"/>
          <p:cNvSpPr txBox="1"/>
          <p:nvPr/>
        </p:nvSpPr>
        <p:spPr>
          <a:xfrm>
            <a:off x="19230296" y="5763610"/>
            <a:ext cx="3876060" cy="6546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smtClean="0"/>
              <a:t>News user</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smtClean="0"/>
              <a:t>Adaptive output: </a:t>
            </a:r>
          </a:p>
          <a:p>
            <a:pPr marL="0" marR="0" indent="0" algn="l" defTabSz="821531" rtl="0" fontAlgn="auto" latinLnBrk="0" hangingPunct="0">
              <a:lnSpc>
                <a:spcPct val="100000"/>
              </a:lnSpc>
              <a:spcBef>
                <a:spcPts val="0"/>
              </a:spcBef>
              <a:spcAft>
                <a:spcPts val="0"/>
              </a:spcAft>
              <a:buClrTx/>
              <a:buSzTx/>
              <a:buFontTx/>
              <a:buNone/>
              <a:tabLst/>
            </a:pPr>
            <a:r>
              <a:rPr lang="en-US" dirty="0" smtClean="0"/>
              <a:t>Suggested articles</a:t>
            </a:r>
          </a:p>
          <a:p>
            <a:pPr marL="0" marR="0" indent="0" algn="l" defTabSz="821531" rtl="0" fontAlgn="auto" latinLnBrk="0" hangingPunct="0">
              <a:lnSpc>
                <a:spcPct val="100000"/>
              </a:lnSpc>
              <a:spcBef>
                <a:spcPts val="0"/>
              </a:spcBef>
              <a:spcAft>
                <a:spcPts val="0"/>
              </a:spcAft>
              <a:buClrTx/>
              <a:buSzTx/>
              <a:buFontTx/>
              <a:buNone/>
              <a:tabLst/>
            </a:pPr>
            <a:endParaRPr lang="en-US" u="sng" dirty="0"/>
          </a:p>
          <a:p>
            <a:pPr marL="0" marR="0" indent="0" algn="l" defTabSz="821531" rtl="0" fontAlgn="auto" latinLnBrk="0" hangingPunct="0">
              <a:lnSpc>
                <a:spcPct val="100000"/>
              </a:lnSpc>
              <a:spcBef>
                <a:spcPts val="0"/>
              </a:spcBef>
              <a:spcAft>
                <a:spcPts val="0"/>
              </a:spcAft>
              <a:buClrTx/>
              <a:buSzTx/>
              <a:buFontTx/>
              <a:buNone/>
              <a:tabLst/>
            </a:pPr>
            <a:r>
              <a:rPr lang="en-US" u="sng" dirty="0" smtClean="0"/>
              <a:t>User experience: </a:t>
            </a:r>
          </a:p>
          <a:p>
            <a:pPr marL="0" marR="0" indent="0" algn="l" defTabSz="821531" rtl="0" fontAlgn="auto" latinLnBrk="0" hangingPunct="0">
              <a:lnSpc>
                <a:spcPct val="100000"/>
              </a:lnSpc>
              <a:spcBef>
                <a:spcPts val="0"/>
              </a:spcBef>
              <a:spcAft>
                <a:spcPts val="0"/>
              </a:spcAft>
              <a:buClrTx/>
              <a:buSzTx/>
              <a:buFontTx/>
              <a:buNone/>
              <a:tabLst/>
            </a:pPr>
            <a:r>
              <a:rPr lang="en-US" dirty="0" smtClean="0"/>
              <a:t>Liking the article </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i="1" u="sng" dirty="0" smtClean="0"/>
              <a:t>Interaction Quality</a:t>
            </a:r>
            <a:r>
              <a:rPr lang="en-US" dirty="0" smtClean="0"/>
              <a:t>:</a:t>
            </a:r>
          </a:p>
          <a:p>
            <a:pPr marL="0" marR="0" indent="0" algn="l" defTabSz="821531" rtl="0" fontAlgn="auto" latinLnBrk="0" hangingPunct="0">
              <a:lnSpc>
                <a:spcPct val="100000"/>
              </a:lnSpc>
              <a:spcBef>
                <a:spcPts val="0"/>
              </a:spcBef>
              <a:spcAft>
                <a:spcPts val="0"/>
              </a:spcAft>
              <a:buClrTx/>
              <a:buSzTx/>
              <a:buFontTx/>
              <a:buNone/>
              <a:tabLst/>
            </a:pPr>
            <a:r>
              <a:rPr lang="en-US" dirty="0" smtClean="0"/>
              <a:t>Relevant content</a:t>
            </a:r>
          </a:p>
          <a:p>
            <a:pPr marL="0" marR="0" indent="0" algn="l" defTabSz="821531" rtl="0" fontAlgn="auto" latinLnBrk="0" hangingPunct="0">
              <a:lnSpc>
                <a:spcPct val="100000"/>
              </a:lnSpc>
              <a:spcBef>
                <a:spcPts val="0"/>
              </a:spcBef>
              <a:spcAft>
                <a:spcPts val="0"/>
              </a:spcAft>
              <a:buClrTx/>
              <a:buSzTx/>
              <a:buFontTx/>
              <a:buNone/>
              <a:tabLst/>
            </a:pPr>
            <a:endParaRPr lang="en-US" dirty="0" smtClean="0"/>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01"/>
          <p:cNvSpPr/>
          <p:nvPr/>
        </p:nvSpPr>
        <p:spPr>
          <a:xfrm>
            <a:off x="469900" y="4699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smtClean="0"/>
              <a:t>33</a:t>
            </a:r>
            <a:endParaRPr dirty="0"/>
          </a:p>
        </p:txBody>
      </p:sp>
      <p:sp>
        <p:nvSpPr>
          <p:cNvPr id="9" name="Rechthoek 8"/>
          <p:cNvSpPr/>
          <p:nvPr/>
        </p:nvSpPr>
        <p:spPr>
          <a:xfrm>
            <a:off x="2165531" y="812512"/>
            <a:ext cx="3919663" cy="584775"/>
          </a:xfrm>
          <a:prstGeom prst="rect">
            <a:avLst/>
          </a:prstGeom>
        </p:spPr>
        <p:txBody>
          <a:bodyPr wrap="none">
            <a:spAutoFit/>
          </a:bodyPr>
          <a:lstStyle/>
          <a:p>
            <a:pPr algn="l"/>
            <a:r>
              <a:rPr lang="en-US" dirty="0" err="1" smtClean="0">
                <a:solidFill>
                  <a:schemeClr val="tx1"/>
                </a:solidFill>
              </a:rPr>
              <a:t>Personalised</a:t>
            </a:r>
            <a:r>
              <a:rPr lang="en-US" dirty="0" smtClean="0">
                <a:solidFill>
                  <a:schemeClr val="tx1"/>
                </a:solidFill>
              </a:rPr>
              <a:t> News</a:t>
            </a:r>
            <a:endParaRPr lang="en-US" dirty="0">
              <a:solidFill>
                <a:schemeClr val="tx1"/>
              </a:solidFill>
            </a:endParaRPr>
          </a:p>
        </p:txBody>
      </p:sp>
    </p:spTree>
    <p:extLst>
      <p:ext uri="{BB962C8B-B14F-4D97-AF65-F5344CB8AC3E}">
        <p14:creationId xmlns:p14="http://schemas.microsoft.com/office/powerpoint/2010/main" val="267972997"/>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xmlns="" id="{B1F9C79F-6DC2-0648-85BB-0962563FB36B}"/>
              </a:ext>
            </a:extLst>
          </p:cNvPr>
          <p:cNvPicPr>
            <a:picLocks noChangeAspect="1"/>
          </p:cNvPicPr>
          <p:nvPr/>
        </p:nvPicPr>
        <p:blipFill>
          <a:blip r:embed="rId2"/>
          <a:stretch>
            <a:fillRect/>
          </a:stretch>
        </p:blipFill>
        <p:spPr>
          <a:xfrm>
            <a:off x="3807518" y="812512"/>
            <a:ext cx="15951020" cy="6905297"/>
          </a:xfrm>
          <a:prstGeom prst="rect">
            <a:avLst/>
          </a:prstGeom>
        </p:spPr>
      </p:pic>
      <p:sp>
        <p:nvSpPr>
          <p:cNvPr id="5" name="Tekstvak 4"/>
          <p:cNvSpPr txBox="1"/>
          <p:nvPr/>
        </p:nvSpPr>
        <p:spPr>
          <a:xfrm>
            <a:off x="1709990" y="6009831"/>
            <a:ext cx="6109708" cy="6546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smtClean="0">
                <a:solidFill>
                  <a:schemeClr val="tx1"/>
                </a:solidFill>
              </a:rPr>
              <a:t>Game company</a:t>
            </a:r>
          </a:p>
          <a:p>
            <a:pPr marL="0" marR="0" indent="0" algn="l" defTabSz="821531" rtl="0" fontAlgn="auto" latinLnBrk="0" hangingPunct="0">
              <a:lnSpc>
                <a:spcPct val="100000"/>
              </a:lnSpc>
              <a:spcBef>
                <a:spcPts val="0"/>
              </a:spcBef>
              <a:spcAft>
                <a:spcPts val="0"/>
              </a:spcAft>
              <a:buClrTx/>
              <a:buSzTx/>
              <a:buFontTx/>
              <a:buNone/>
              <a:tabLst/>
            </a:pPr>
            <a:endParaRPr lang="en-US" dirty="0" smtClean="0"/>
          </a:p>
          <a:p>
            <a:pPr marL="0" marR="0" indent="0" algn="l" defTabSz="821531" rtl="0" fontAlgn="auto" latinLnBrk="0" hangingPunct="0">
              <a:lnSpc>
                <a:spcPct val="100000"/>
              </a:lnSpc>
              <a:spcBef>
                <a:spcPts val="0"/>
              </a:spcBef>
              <a:spcAft>
                <a:spcPts val="0"/>
              </a:spcAft>
              <a:buClrTx/>
              <a:buSzTx/>
              <a:buFontTx/>
              <a:buNone/>
              <a:tabLst/>
            </a:pPr>
            <a:r>
              <a:rPr lang="en-US" u="sng" dirty="0" smtClean="0"/>
              <a:t>User Data: </a:t>
            </a:r>
          </a:p>
          <a:p>
            <a:pPr marL="0" marR="0" indent="0" algn="l" defTabSz="821531" rtl="0" fontAlgn="auto" latinLnBrk="0" hangingPunct="0">
              <a:lnSpc>
                <a:spcPct val="100000"/>
              </a:lnSpc>
              <a:spcBef>
                <a:spcPts val="0"/>
              </a:spcBef>
              <a:spcAft>
                <a:spcPts val="0"/>
              </a:spcAft>
              <a:buClrTx/>
              <a:buSzTx/>
              <a:buFontTx/>
              <a:buNone/>
              <a:tabLst/>
            </a:pPr>
            <a:r>
              <a:rPr lang="en-US" dirty="0" smtClean="0"/>
              <a:t>User playing behavior</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smtClean="0"/>
              <a:t>Data Analysis:</a:t>
            </a:r>
          </a:p>
          <a:p>
            <a:pPr marL="0" marR="0" indent="0" algn="l" defTabSz="821531" rtl="0" fontAlgn="auto" latinLnBrk="0" hangingPunct="0">
              <a:lnSpc>
                <a:spcPct val="100000"/>
              </a:lnSpc>
              <a:spcBef>
                <a:spcPts val="0"/>
              </a:spcBef>
              <a:spcAft>
                <a:spcPts val="0"/>
              </a:spcAft>
              <a:buClrTx/>
              <a:buSzTx/>
              <a:buFontTx/>
              <a:buNone/>
              <a:tabLst/>
            </a:pPr>
            <a:r>
              <a:rPr lang="en-US" dirty="0" smtClean="0"/>
              <a:t>Comparison with user history and use paths </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i="1" u="sng" dirty="0" smtClean="0"/>
              <a:t>Metrics</a:t>
            </a:r>
            <a:r>
              <a:rPr lang="en-US" u="sng" dirty="0" smtClean="0"/>
              <a:t>:</a:t>
            </a:r>
          </a:p>
          <a:p>
            <a:pPr marL="0" marR="0" indent="0" algn="l" defTabSz="821531" rtl="0" fontAlgn="auto" latinLnBrk="0" hangingPunct="0">
              <a:lnSpc>
                <a:spcPct val="100000"/>
              </a:lnSpc>
              <a:spcBef>
                <a:spcPts val="0"/>
              </a:spcBef>
              <a:spcAft>
                <a:spcPts val="0"/>
              </a:spcAft>
              <a:buClrTx/>
              <a:buSzTx/>
              <a:buFontTx/>
              <a:buNone/>
              <a:tabLst/>
            </a:pPr>
            <a:r>
              <a:rPr lang="en-US" dirty="0" smtClean="0"/>
              <a:t>Difficulty</a:t>
            </a:r>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kstvak 5"/>
          <p:cNvSpPr txBox="1"/>
          <p:nvPr/>
        </p:nvSpPr>
        <p:spPr>
          <a:xfrm>
            <a:off x="19230296" y="6256052"/>
            <a:ext cx="3876060" cy="6546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smtClean="0"/>
              <a:t>Player</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smtClean="0"/>
              <a:t>Adaptive output: </a:t>
            </a:r>
          </a:p>
          <a:p>
            <a:pPr marL="0" marR="0" indent="0" algn="l" defTabSz="821531" rtl="0" fontAlgn="auto" latinLnBrk="0" hangingPunct="0">
              <a:lnSpc>
                <a:spcPct val="100000"/>
              </a:lnSpc>
              <a:spcBef>
                <a:spcPts val="0"/>
              </a:spcBef>
              <a:spcAft>
                <a:spcPts val="0"/>
              </a:spcAft>
              <a:buClrTx/>
              <a:buSzTx/>
              <a:buFontTx/>
              <a:buNone/>
              <a:tabLst/>
            </a:pPr>
            <a:r>
              <a:rPr lang="en-US" dirty="0" smtClean="0"/>
              <a:t>New challenges</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smtClean="0"/>
              <a:t>User experience: </a:t>
            </a:r>
          </a:p>
          <a:p>
            <a:pPr marL="0" marR="0" indent="0" algn="l" defTabSz="821531" rtl="0" fontAlgn="auto" latinLnBrk="0" hangingPunct="0">
              <a:lnSpc>
                <a:spcPct val="100000"/>
              </a:lnSpc>
              <a:spcBef>
                <a:spcPts val="0"/>
              </a:spcBef>
              <a:spcAft>
                <a:spcPts val="0"/>
              </a:spcAft>
              <a:buClrTx/>
              <a:buSzTx/>
              <a:buFontTx/>
              <a:buNone/>
              <a:tabLst/>
            </a:pPr>
            <a:r>
              <a:rPr lang="en-US" dirty="0" smtClean="0"/>
              <a:t>Game world</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i="1" u="sng" dirty="0" smtClean="0"/>
              <a:t>Interaction Quality</a:t>
            </a:r>
            <a:r>
              <a:rPr lang="en-US" dirty="0" smtClean="0"/>
              <a:t>:</a:t>
            </a:r>
          </a:p>
          <a:p>
            <a:pPr marL="0" marR="0" indent="0" algn="l" defTabSz="821531" rtl="0" fontAlgn="auto" latinLnBrk="0" hangingPunct="0">
              <a:lnSpc>
                <a:spcPct val="100000"/>
              </a:lnSpc>
              <a:spcBef>
                <a:spcPts val="0"/>
              </a:spcBef>
              <a:spcAft>
                <a:spcPts val="0"/>
              </a:spcAft>
              <a:buClrTx/>
              <a:buSzTx/>
              <a:buFontTx/>
              <a:buNone/>
              <a:tabLst/>
            </a:pPr>
            <a:r>
              <a:rPr lang="en-US" dirty="0" smtClean="0"/>
              <a:t>Engagement</a:t>
            </a:r>
          </a:p>
          <a:p>
            <a:pPr marL="0" marR="0" indent="0" algn="l" defTabSz="821531" rtl="0" fontAlgn="auto" latinLnBrk="0" hangingPunct="0">
              <a:lnSpc>
                <a:spcPct val="100000"/>
              </a:lnSpc>
              <a:spcBef>
                <a:spcPts val="0"/>
              </a:spcBef>
              <a:spcAft>
                <a:spcPts val="0"/>
              </a:spcAft>
              <a:buClrTx/>
              <a:buSzTx/>
              <a:buFontTx/>
              <a:buNone/>
              <a:tabLst/>
            </a:pPr>
            <a:endParaRPr lang="en-US" dirty="0" smtClean="0"/>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01"/>
          <p:cNvSpPr/>
          <p:nvPr/>
        </p:nvSpPr>
        <p:spPr>
          <a:xfrm>
            <a:off x="469900" y="4699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smtClean="0"/>
              <a:t>34</a:t>
            </a:r>
            <a:endParaRPr dirty="0"/>
          </a:p>
        </p:txBody>
      </p:sp>
      <p:sp>
        <p:nvSpPr>
          <p:cNvPr id="9" name="Rechthoek 8"/>
          <p:cNvSpPr/>
          <p:nvPr/>
        </p:nvSpPr>
        <p:spPr>
          <a:xfrm>
            <a:off x="2165531" y="812512"/>
            <a:ext cx="3326552" cy="584775"/>
          </a:xfrm>
          <a:prstGeom prst="rect">
            <a:avLst/>
          </a:prstGeom>
        </p:spPr>
        <p:txBody>
          <a:bodyPr wrap="none">
            <a:spAutoFit/>
          </a:bodyPr>
          <a:lstStyle/>
          <a:p>
            <a:pPr algn="l"/>
            <a:r>
              <a:rPr lang="en-US" dirty="0" smtClean="0">
                <a:solidFill>
                  <a:schemeClr val="tx1"/>
                </a:solidFill>
              </a:rPr>
              <a:t>Adaptive games</a:t>
            </a:r>
            <a:endParaRPr lang="en-US" dirty="0">
              <a:solidFill>
                <a:schemeClr val="tx1"/>
              </a:solidFill>
            </a:endParaRPr>
          </a:p>
        </p:txBody>
      </p:sp>
    </p:spTree>
    <p:extLst>
      <p:ext uri="{BB962C8B-B14F-4D97-AF65-F5344CB8AC3E}">
        <p14:creationId xmlns:p14="http://schemas.microsoft.com/office/powerpoint/2010/main" val="887122379"/>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smtClean="0"/>
              <a:t>35</a:t>
            </a:r>
            <a:endParaRPr dirty="0"/>
          </a:p>
        </p:txBody>
      </p:sp>
      <p:sp>
        <p:nvSpPr>
          <p:cNvPr id="2" name="Tekstvak 1"/>
          <p:cNvSpPr txBox="1"/>
          <p:nvPr/>
        </p:nvSpPr>
        <p:spPr>
          <a:xfrm>
            <a:off x="3281571" y="1340596"/>
            <a:ext cx="17055950" cy="7838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6000" dirty="0" smtClean="0"/>
              <a:t>Failing systems:</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smtClean="0"/>
              <a:t>Typically: derailed optimization</a:t>
            </a:r>
          </a:p>
          <a:p>
            <a:pPr marL="571500" marR="0" indent="-571500" algn="l" defTabSz="821531" rtl="0" fontAlgn="auto" latinLnBrk="0" hangingPunct="0">
              <a:lnSpc>
                <a:spcPct val="100000"/>
              </a:lnSpc>
              <a:spcBef>
                <a:spcPts val="0"/>
              </a:spcBef>
              <a:spcAft>
                <a:spcPts val="0"/>
              </a:spcAft>
              <a:buClrTx/>
              <a:buSzTx/>
              <a:buFontTx/>
              <a:buChar char="-"/>
              <a:tabLst/>
            </a:pPr>
            <a:r>
              <a:rPr lang="en-US" sz="4000" dirty="0" smtClean="0"/>
              <a:t>a mismatch between interaction qualities and metrics. </a:t>
            </a:r>
          </a:p>
          <a:p>
            <a:pPr marL="571500" marR="0" indent="-571500" algn="l" defTabSz="821531" rtl="0" fontAlgn="auto" latinLnBrk="0" hangingPunct="0">
              <a:lnSpc>
                <a:spcPct val="100000"/>
              </a:lnSpc>
              <a:spcBef>
                <a:spcPts val="0"/>
              </a:spcBef>
              <a:spcAft>
                <a:spcPts val="0"/>
              </a:spcAft>
              <a:buClrTx/>
              <a:buSzTx/>
              <a:buFontTx/>
              <a:buChar char="-"/>
              <a:tabLst/>
            </a:pPr>
            <a:r>
              <a:rPr lang="en-US" sz="4000" dirty="0"/>
              <a:t>s</a:t>
            </a:r>
            <a:r>
              <a:rPr lang="en-US" sz="4000" dirty="0" smtClean="0"/>
              <a:t>imple metrics for complex qualities</a:t>
            </a: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smtClean="0"/>
              <a:t>Example: click </a:t>
            </a:r>
            <a:r>
              <a:rPr lang="en-US" sz="4000" dirty="0" smtClean="0"/>
              <a:t>bait: metric is click-rate, but quality is </a:t>
            </a:r>
            <a:r>
              <a:rPr lang="en-US" sz="4000" dirty="0" smtClean="0"/>
              <a:t>interestingness</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smtClean="0"/>
              <a:t>Multiple qualities might to be needed</a:t>
            </a:r>
            <a:endParaRPr lang="en-US" sz="4000" dirty="0"/>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smtClean="0"/>
              <a:t>Often context sensitivity is lacking</a:t>
            </a:r>
          </a:p>
          <a:p>
            <a:pPr marL="571500" marR="0" indent="-571500" algn="l" defTabSz="821531" rtl="0" fontAlgn="auto" latinLnBrk="0" hangingPunct="0">
              <a:lnSpc>
                <a:spcPct val="100000"/>
              </a:lnSpc>
              <a:spcBef>
                <a:spcPts val="0"/>
              </a:spcBef>
              <a:spcAft>
                <a:spcPts val="0"/>
              </a:spcAft>
              <a:buClrTx/>
              <a:buSzTx/>
              <a:buFontTx/>
              <a:buChar char="-"/>
              <a:tabLst/>
            </a:pPr>
            <a:r>
              <a:rPr lang="en-US" sz="4000" dirty="0" smtClean="0"/>
              <a:t>designed for average users</a:t>
            </a:r>
          </a:p>
          <a:p>
            <a:pPr marL="571500" marR="0" indent="-571500" algn="l" defTabSz="821531" rtl="0" fontAlgn="auto" latinLnBrk="0" hangingPunct="0">
              <a:lnSpc>
                <a:spcPct val="100000"/>
              </a:lnSpc>
              <a:spcBef>
                <a:spcPts val="0"/>
              </a:spcBef>
              <a:spcAft>
                <a:spcPts val="0"/>
              </a:spcAft>
              <a:buClrTx/>
              <a:buSzTx/>
              <a:buFontTx/>
              <a:buChar char="-"/>
              <a:tabLst/>
            </a:pPr>
            <a:r>
              <a:rPr lang="en-US" sz="4000" dirty="0"/>
              <a:t>d</a:t>
            </a:r>
            <a:r>
              <a:rPr lang="en-US" sz="4000" dirty="0" smtClean="0"/>
              <a:t>esigned for average use-cases</a:t>
            </a:r>
          </a:p>
        </p:txBody>
      </p:sp>
    </p:spTree>
    <p:extLst>
      <p:ext uri="{BB962C8B-B14F-4D97-AF65-F5344CB8AC3E}">
        <p14:creationId xmlns:p14="http://schemas.microsoft.com/office/powerpoint/2010/main" val="2699066255"/>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smtClean="0"/>
              <a:t>36</a:t>
            </a:r>
            <a:endParaRPr dirty="0"/>
          </a:p>
        </p:txBody>
      </p:sp>
      <p:sp>
        <p:nvSpPr>
          <p:cNvPr id="2" name="Tekstvak 1"/>
          <p:cNvSpPr txBox="1"/>
          <p:nvPr/>
        </p:nvSpPr>
        <p:spPr>
          <a:xfrm>
            <a:off x="2714012" y="952500"/>
            <a:ext cx="17027096" cy="8454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6000" dirty="0" smtClean="0"/>
              <a:t>Interaction </a:t>
            </a:r>
            <a:r>
              <a:rPr lang="en-US" sz="6000" dirty="0" smtClean="0"/>
              <a:t>Qualities (</a:t>
            </a:r>
            <a:r>
              <a:rPr lang="en-US" sz="6000" dirty="0" err="1" smtClean="0"/>
              <a:t>Aestetics</a:t>
            </a:r>
            <a:r>
              <a:rPr lang="en-US" sz="6000" dirty="0" smtClean="0"/>
              <a:t>, Values </a:t>
            </a:r>
            <a:r>
              <a:rPr lang="en-US" sz="6000" i="1" dirty="0" smtClean="0"/>
              <a:t>in </a:t>
            </a:r>
            <a:r>
              <a:rPr lang="en-US" sz="6000" dirty="0" smtClean="0"/>
              <a:t>use)</a:t>
            </a:r>
            <a:endParaRPr lang="en-US" sz="6000" dirty="0" smtClean="0"/>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smtClean="0"/>
              <a:t>Engagement: </a:t>
            </a:r>
            <a:r>
              <a:rPr lang="en-US" sz="4000" i="1" dirty="0" smtClean="0"/>
              <a:t>does this application draw me in?</a:t>
            </a:r>
          </a:p>
          <a:p>
            <a:pPr marL="0" marR="0" indent="0" algn="l" defTabSz="821531" rtl="0" fontAlgn="auto" latinLnBrk="0" hangingPunct="0">
              <a:lnSpc>
                <a:spcPct val="100000"/>
              </a:lnSpc>
              <a:spcBef>
                <a:spcPts val="0"/>
              </a:spcBef>
              <a:spcAft>
                <a:spcPts val="0"/>
              </a:spcAft>
              <a:buClrTx/>
              <a:buSzTx/>
              <a:buFontTx/>
              <a:buNone/>
              <a:tabLst/>
            </a:pPr>
            <a:endParaRPr lang="en-US" sz="4000" dirty="0" smtClean="0"/>
          </a:p>
          <a:p>
            <a:pPr marL="0" marR="0" indent="0" algn="l" defTabSz="821531" rtl="0" fontAlgn="auto" latinLnBrk="0" hangingPunct="0">
              <a:lnSpc>
                <a:spcPct val="100000"/>
              </a:lnSpc>
              <a:spcBef>
                <a:spcPts val="0"/>
              </a:spcBef>
              <a:spcAft>
                <a:spcPts val="0"/>
              </a:spcAft>
              <a:buClrTx/>
              <a:buSzTx/>
              <a:buFontTx/>
              <a:buNone/>
              <a:tabLst/>
            </a:pPr>
            <a:r>
              <a:rPr lang="en-US" sz="4000" dirty="0" smtClean="0"/>
              <a:t>Loyalty: </a:t>
            </a:r>
            <a:r>
              <a:rPr lang="en-US" sz="4000" i="1" dirty="0" smtClean="0"/>
              <a:t>do I want to return to this service?</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smtClean="0"/>
              <a:t>Seamlessness: </a:t>
            </a:r>
            <a:r>
              <a:rPr lang="en-US" sz="4000" i="1" dirty="0" smtClean="0"/>
              <a:t>does this interaction go smoothly?</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smtClean="0"/>
              <a:t>Relevance: does this interaction fit my current needs? </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smtClean="0"/>
              <a:t>Personalized: does this feel as ‘especially for me’? </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smtClean="0"/>
              <a:t>…..</a:t>
            </a:r>
          </a:p>
        </p:txBody>
      </p:sp>
    </p:spTree>
    <p:extLst>
      <p:ext uri="{BB962C8B-B14F-4D97-AF65-F5344CB8AC3E}">
        <p14:creationId xmlns:p14="http://schemas.microsoft.com/office/powerpoint/2010/main" val="2824223125"/>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smtClean="0"/>
              <a:t>37</a:t>
            </a:r>
            <a:endParaRPr dirty="0"/>
          </a:p>
        </p:txBody>
      </p:sp>
      <p:sp>
        <p:nvSpPr>
          <p:cNvPr id="2" name="Tekstvak 1"/>
          <p:cNvSpPr txBox="1"/>
          <p:nvPr/>
        </p:nvSpPr>
        <p:spPr>
          <a:xfrm>
            <a:off x="2714012" y="2183606"/>
            <a:ext cx="19692890" cy="59920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6000" dirty="0" err="1" smtClean="0"/>
              <a:t>Outeraction</a:t>
            </a:r>
            <a:r>
              <a:rPr lang="en-US" sz="6000" dirty="0" smtClean="0"/>
              <a:t> </a:t>
            </a:r>
            <a:r>
              <a:rPr lang="en-US" sz="6000" dirty="0" smtClean="0"/>
              <a:t>Qualities (Utility, values </a:t>
            </a:r>
            <a:r>
              <a:rPr lang="en-US" sz="6000" i="1" dirty="0" smtClean="0"/>
              <a:t>of</a:t>
            </a:r>
            <a:r>
              <a:rPr lang="en-US" sz="6000" dirty="0" smtClean="0"/>
              <a:t> use)</a:t>
            </a:r>
            <a:endParaRPr lang="en-US" sz="6000" dirty="0" smtClean="0"/>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i="1" dirty="0" smtClean="0"/>
              <a:t>Efficiency: </a:t>
            </a:r>
            <a:r>
              <a:rPr lang="en-US" sz="4000" dirty="0" smtClean="0"/>
              <a:t>does this </a:t>
            </a:r>
            <a:r>
              <a:rPr lang="en-US" sz="4000" dirty="0" smtClean="0"/>
              <a:t>application help me get my work done?</a:t>
            </a:r>
          </a:p>
          <a:p>
            <a:pPr marL="0" marR="0" indent="0" algn="l" defTabSz="821531" rtl="0" fontAlgn="auto" latinLnBrk="0" hangingPunct="0">
              <a:lnSpc>
                <a:spcPct val="100000"/>
              </a:lnSpc>
              <a:spcBef>
                <a:spcPts val="0"/>
              </a:spcBef>
              <a:spcAft>
                <a:spcPts val="0"/>
              </a:spcAft>
              <a:buClrTx/>
              <a:buSzTx/>
              <a:buFontTx/>
              <a:buNone/>
              <a:tabLst/>
            </a:pPr>
            <a:endParaRPr lang="en-US" sz="4000" i="1" dirty="0"/>
          </a:p>
          <a:p>
            <a:pPr marL="0" marR="0" indent="0" algn="l" defTabSz="821531" rtl="0" fontAlgn="auto" latinLnBrk="0" hangingPunct="0">
              <a:lnSpc>
                <a:spcPct val="100000"/>
              </a:lnSpc>
              <a:spcBef>
                <a:spcPts val="0"/>
              </a:spcBef>
              <a:spcAft>
                <a:spcPts val="0"/>
              </a:spcAft>
              <a:buClrTx/>
              <a:buSzTx/>
              <a:buFontTx/>
              <a:buNone/>
              <a:tabLst/>
            </a:pPr>
            <a:r>
              <a:rPr lang="en-US" sz="4000" i="1" dirty="0" smtClean="0"/>
              <a:t>Entertainment: does this application provide me with a fun time.</a:t>
            </a:r>
          </a:p>
          <a:p>
            <a:pPr marL="0" marR="0" indent="0" algn="l" defTabSz="821531" rtl="0" fontAlgn="auto" latinLnBrk="0" hangingPunct="0">
              <a:lnSpc>
                <a:spcPct val="100000"/>
              </a:lnSpc>
              <a:spcBef>
                <a:spcPts val="0"/>
              </a:spcBef>
              <a:spcAft>
                <a:spcPts val="0"/>
              </a:spcAft>
              <a:buClrTx/>
              <a:buSzTx/>
              <a:buFontTx/>
              <a:buNone/>
              <a:tabLst/>
            </a:pPr>
            <a:endParaRPr lang="en-US" sz="4000" i="1" dirty="0"/>
          </a:p>
          <a:p>
            <a:pPr marL="0" marR="0" indent="0" algn="l" defTabSz="821531" rtl="0" fontAlgn="auto" latinLnBrk="0" hangingPunct="0">
              <a:lnSpc>
                <a:spcPct val="100000"/>
              </a:lnSpc>
              <a:spcBef>
                <a:spcPts val="0"/>
              </a:spcBef>
              <a:spcAft>
                <a:spcPts val="0"/>
              </a:spcAft>
              <a:buClrTx/>
              <a:buSzTx/>
              <a:buFontTx/>
              <a:buNone/>
              <a:tabLst/>
            </a:pPr>
            <a:r>
              <a:rPr lang="en-US" sz="4000" i="1" dirty="0" smtClean="0"/>
              <a:t>Information: </a:t>
            </a:r>
            <a:r>
              <a:rPr lang="en-US" sz="4000" dirty="0" smtClean="0"/>
              <a:t>does the </a:t>
            </a:r>
            <a:r>
              <a:rPr lang="en-US" sz="4000" dirty="0" err="1" smtClean="0"/>
              <a:t>applciation</a:t>
            </a:r>
            <a:r>
              <a:rPr lang="en-US" sz="4000" dirty="0" smtClean="0"/>
              <a:t> help me get informed about important events?</a:t>
            </a:r>
            <a:endParaRPr lang="en-US" sz="4000" dirty="0"/>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i="1" u="sng" dirty="0" smtClean="0"/>
              <a:t>Etc.</a:t>
            </a:r>
            <a:endParaRPr lang="en-US" sz="4000" i="1" u="sng" dirty="0" smtClean="0"/>
          </a:p>
        </p:txBody>
      </p:sp>
    </p:spTree>
    <p:extLst>
      <p:ext uri="{BB962C8B-B14F-4D97-AF65-F5344CB8AC3E}">
        <p14:creationId xmlns:p14="http://schemas.microsoft.com/office/powerpoint/2010/main" val="406817274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smtClean="0"/>
              <a:t>38</a:t>
            </a:r>
            <a:endParaRPr dirty="0"/>
          </a:p>
        </p:txBody>
      </p:sp>
      <p:sp>
        <p:nvSpPr>
          <p:cNvPr id="2" name="Tekstvak 1"/>
          <p:cNvSpPr txBox="1"/>
          <p:nvPr/>
        </p:nvSpPr>
        <p:spPr>
          <a:xfrm>
            <a:off x="2430232" y="368309"/>
            <a:ext cx="15416333" cy="8454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6000" dirty="0" err="1" smtClean="0"/>
              <a:t>Reccomender</a:t>
            </a:r>
            <a:r>
              <a:rPr lang="en-US" sz="6000" dirty="0" smtClean="0"/>
              <a:t> systems</a:t>
            </a:r>
            <a:endParaRPr lang="en-US" sz="6000" dirty="0" smtClean="0"/>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R="0" algn="l" defTabSz="821531" rtl="0" fontAlgn="auto" latinLnBrk="0" hangingPunct="0">
              <a:lnSpc>
                <a:spcPct val="100000"/>
              </a:lnSpc>
              <a:spcBef>
                <a:spcPts val="0"/>
              </a:spcBef>
              <a:spcAft>
                <a:spcPts val="0"/>
              </a:spcAft>
              <a:buClrTx/>
              <a:buSzTx/>
              <a:tabLst/>
            </a:pPr>
            <a:r>
              <a:rPr lang="en-US" sz="4000" dirty="0" smtClean="0"/>
              <a:t>Values </a:t>
            </a:r>
            <a:r>
              <a:rPr lang="en-US" sz="4000" i="1" dirty="0" smtClean="0"/>
              <a:t>in</a:t>
            </a:r>
            <a:r>
              <a:rPr lang="en-US" sz="4000" dirty="0" smtClean="0"/>
              <a:t> use (interaction qualities) and </a:t>
            </a:r>
            <a:r>
              <a:rPr lang="en-US" sz="4000" i="1" dirty="0" smtClean="0"/>
              <a:t>of</a:t>
            </a:r>
            <a:r>
              <a:rPr lang="en-US" sz="4000" dirty="0" smtClean="0"/>
              <a:t> use are often related. </a:t>
            </a:r>
          </a:p>
          <a:p>
            <a:pPr marR="0" algn="l" defTabSz="821531" rtl="0" fontAlgn="auto" latinLnBrk="0" hangingPunct="0">
              <a:lnSpc>
                <a:spcPct val="100000"/>
              </a:lnSpc>
              <a:spcBef>
                <a:spcPts val="0"/>
              </a:spcBef>
              <a:spcAft>
                <a:spcPts val="0"/>
              </a:spcAft>
              <a:buClrTx/>
              <a:buSzTx/>
              <a:tabLst/>
            </a:pPr>
            <a:endParaRPr lang="en-US" sz="4000" i="1" u="sng" dirty="0"/>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n-US" sz="4000" i="1" dirty="0" smtClean="0"/>
              <a:t>Value of using </a:t>
            </a:r>
            <a:r>
              <a:rPr lang="en-US" sz="4000" i="1" dirty="0" err="1" smtClean="0"/>
              <a:t>spotify</a:t>
            </a:r>
            <a:r>
              <a:rPr lang="en-US" sz="4000" i="1" dirty="0" smtClean="0"/>
              <a:t> is universal </a:t>
            </a:r>
            <a:r>
              <a:rPr lang="en-US" sz="4000" i="1" dirty="0" err="1" smtClean="0"/>
              <a:t>acces</a:t>
            </a:r>
            <a:r>
              <a:rPr lang="en-US" sz="4000" i="1" dirty="0" smtClean="0"/>
              <a:t> of music, value in use efficient music discovery</a:t>
            </a:r>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endParaRPr lang="en-US" sz="4000" i="1" dirty="0" smtClean="0"/>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n-US" sz="4000" i="1" dirty="0" smtClean="0"/>
              <a:t>Value of using navigations app is quick wayfinding, so the value in use needs to be </a:t>
            </a:r>
            <a:r>
              <a:rPr lang="en-US" sz="4000" i="1" dirty="0" err="1" smtClean="0"/>
              <a:t>seamlessnes</a:t>
            </a:r>
            <a:endParaRPr lang="en-US" sz="4000" i="1" dirty="0" smtClean="0"/>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endParaRPr lang="en-US" sz="4000" i="1" dirty="0" smtClean="0"/>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n-US" sz="4000" i="1" dirty="0" err="1" smtClean="0"/>
              <a:t>Etc</a:t>
            </a:r>
            <a:r>
              <a:rPr lang="en-US" sz="4000" i="1" dirty="0" smtClean="0"/>
              <a:t>…</a:t>
            </a:r>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endParaRPr lang="en-US" sz="4000" dirty="0" smtClean="0"/>
          </a:p>
        </p:txBody>
      </p:sp>
    </p:spTree>
    <p:extLst>
      <p:ext uri="{BB962C8B-B14F-4D97-AF65-F5344CB8AC3E}">
        <p14:creationId xmlns:p14="http://schemas.microsoft.com/office/powerpoint/2010/main" val="3939547344"/>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Dr. Simone de Droog Research Group Human Experience &amp; Media Design (HEMD)…"/>
          <p:cNvSpPr txBox="1"/>
          <p:nvPr/>
        </p:nvSpPr>
        <p:spPr>
          <a:xfrm>
            <a:off x="7894320" y="6100564"/>
            <a:ext cx="10159832" cy="4607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p>
            <a:pPr marL="0" marR="0" lvl="0" indent="0" algn="l" defTabSz="457200" rtl="0" eaLnBrk="1" fontAlgn="auto" latinLnBrk="0" hangingPunct="0">
              <a:lnSpc>
                <a:spcPct val="100000"/>
              </a:lnSpc>
              <a:spcBef>
                <a:spcPts val="0"/>
              </a:spcBef>
              <a:spcAft>
                <a:spcPts val="0"/>
              </a:spcAft>
              <a:buClrTx/>
              <a:buSzTx/>
              <a:buFontTx/>
              <a:buNone/>
              <a:tabLst/>
              <a:defRPr sz="2900">
                <a:solidFill>
                  <a:srgbClr val="FFFFFF"/>
                </a:solidFill>
                <a:latin typeface="Roboto"/>
                <a:ea typeface="Roboto"/>
                <a:cs typeface="Roboto"/>
                <a:sym typeface="Roboto"/>
              </a:defRPr>
            </a:pPr>
            <a:r>
              <a:rPr kumimoji="0" sz="2900" b="1" i="0" u="none" strike="noStrike" kern="0" cap="none" spc="0" normalizeH="0" baseline="0" noProof="0" dirty="0">
                <a:ln>
                  <a:noFill/>
                </a:ln>
                <a:solidFill>
                  <a:srgbClr val="FFFFFF"/>
                </a:solidFill>
                <a:effectLst/>
                <a:uLnTx/>
                <a:uFillTx/>
                <a:latin typeface="Roboto"/>
                <a:ea typeface="Roboto"/>
                <a:sym typeface="Roboto"/>
              </a:rPr>
              <a:t>Dr. </a:t>
            </a:r>
            <a:r>
              <a:rPr kumimoji="0" lang="en-US" sz="2900" b="1" i="0" u="none" strike="noStrike" kern="0" cap="none" spc="0" normalizeH="0" baseline="0" noProof="0" dirty="0">
                <a:ln>
                  <a:noFill/>
                </a:ln>
                <a:solidFill>
                  <a:srgbClr val="FFFFFF"/>
                </a:solidFill>
                <a:effectLst/>
                <a:uLnTx/>
                <a:uFillTx/>
                <a:latin typeface="Roboto"/>
                <a:ea typeface="Roboto"/>
                <a:sym typeface="Roboto"/>
              </a:rPr>
              <a:t>Koen van Turnhout</a:t>
            </a:r>
            <a:r>
              <a:rPr kumimoji="0" sz="2900" b="1" i="0" u="none" strike="noStrike" kern="0" cap="none" spc="0" normalizeH="0" baseline="0" noProof="0" dirty="0">
                <a:ln>
                  <a:noFill/>
                </a:ln>
                <a:solidFill>
                  <a:srgbClr val="FFFFFF"/>
                </a:solidFill>
                <a:effectLst/>
                <a:uLnTx/>
                <a:uFillTx/>
                <a:latin typeface="Roboto"/>
                <a:ea typeface="Roboto"/>
                <a:sym typeface="Roboto"/>
              </a:rPr>
              <a:t/>
            </a:r>
            <a:br>
              <a:rPr kumimoji="0" sz="2900" b="1" i="0" u="none" strike="noStrike" kern="0" cap="none" spc="0" normalizeH="0" baseline="0" noProof="0" dirty="0">
                <a:ln>
                  <a:noFill/>
                </a:ln>
                <a:solidFill>
                  <a:srgbClr val="FFFFFF"/>
                </a:solidFill>
                <a:effectLst/>
                <a:uLnTx/>
                <a:uFillTx/>
                <a:latin typeface="Roboto"/>
                <a:ea typeface="Roboto"/>
                <a:sym typeface="Roboto"/>
              </a:rPr>
            </a:br>
            <a:r>
              <a:rPr kumimoji="0" sz="2900" b="1" i="0" u="none" strike="noStrike" kern="0" cap="none" spc="0" normalizeH="0" baseline="0" noProof="0" dirty="0">
                <a:ln>
                  <a:noFill/>
                </a:ln>
                <a:solidFill>
                  <a:srgbClr val="FFFFFF"/>
                </a:solidFill>
                <a:effectLst/>
                <a:uLnTx/>
                <a:uFillTx/>
                <a:latin typeface="Roboto"/>
                <a:ea typeface="Roboto"/>
                <a:sym typeface="Roboto"/>
              </a:rPr>
              <a:t>Research Group Human Experience &amp; Media Design (HEMD)</a:t>
            </a:r>
          </a:p>
          <a:p>
            <a:pPr marL="0" marR="0" lvl="0" indent="0" algn="l" defTabSz="457200" rtl="0" eaLnBrk="1" fontAlgn="auto" latinLnBrk="0" hangingPunct="0">
              <a:lnSpc>
                <a:spcPct val="100000"/>
              </a:lnSpc>
              <a:spcBef>
                <a:spcPts val="0"/>
              </a:spcBef>
              <a:spcAft>
                <a:spcPts val="0"/>
              </a:spcAft>
              <a:buClrTx/>
              <a:buSzTx/>
              <a:buFontTx/>
              <a:buNone/>
              <a:tabLst/>
              <a:defRPr sz="2900" b="0">
                <a:solidFill>
                  <a:srgbClr val="FFFFFF"/>
                </a:solidFill>
                <a:latin typeface="Roboto"/>
                <a:ea typeface="Roboto"/>
                <a:cs typeface="Roboto"/>
                <a:sym typeface="Roboto"/>
              </a:defRPr>
            </a:pPr>
            <a:r>
              <a:rPr kumimoji="0" sz="2900" b="0" i="0" u="none" strike="noStrike" kern="0" cap="none" spc="0" normalizeH="0" baseline="0" noProof="0" dirty="0">
                <a:ln>
                  <a:noFill/>
                </a:ln>
                <a:solidFill>
                  <a:srgbClr val="FFFFFF"/>
                </a:solidFill>
                <a:effectLst/>
                <a:uLnTx/>
                <a:uFillTx/>
                <a:latin typeface="Roboto Light"/>
                <a:ea typeface="Roboto Light"/>
                <a:cs typeface="Roboto Light"/>
                <a:sym typeface="Roboto Light"/>
              </a:rPr>
              <a:t>University of Applied Sciences Utrecht</a:t>
            </a:r>
            <a:br>
              <a:rPr kumimoji="0" sz="2900" b="0" i="0" u="none" strike="noStrike" kern="0" cap="none" spc="0" normalizeH="0" baseline="0" noProof="0" dirty="0">
                <a:ln>
                  <a:noFill/>
                </a:ln>
                <a:solidFill>
                  <a:srgbClr val="FFFFFF"/>
                </a:solidFill>
                <a:effectLst/>
                <a:uLnTx/>
                <a:uFillTx/>
                <a:latin typeface="Roboto Light"/>
                <a:ea typeface="Roboto Light"/>
                <a:cs typeface="Roboto Light"/>
                <a:sym typeface="Roboto Light"/>
              </a:rPr>
            </a:br>
            <a:r>
              <a:rPr kumimoji="0" sz="2900" b="0" i="0" u="none" strike="noStrike" kern="0" cap="none" spc="0" normalizeH="0" baseline="0" noProof="0" dirty="0">
                <a:ln>
                  <a:noFill/>
                </a:ln>
                <a:solidFill>
                  <a:srgbClr val="FFFFFF"/>
                </a:solidFill>
                <a:effectLst/>
                <a:uLnTx/>
                <a:uFillTx/>
                <a:latin typeface="Roboto Light"/>
                <a:ea typeface="Roboto Light"/>
                <a:cs typeface="Roboto Light"/>
                <a:sym typeface="Roboto Light"/>
              </a:rPr>
              <a:t>P.O. Box 85029, 3508 AA Utrecht, The Netherlands</a:t>
            </a:r>
            <a:r>
              <a:rPr kumimoji="0" sz="2900" b="0" i="0" u="none" strike="noStrike" kern="0" cap="none" spc="0" normalizeH="0" baseline="0" noProof="0" dirty="0">
                <a:ln>
                  <a:noFill/>
                </a:ln>
                <a:solidFill>
                  <a:srgbClr val="FFFFFF"/>
                </a:solidFill>
                <a:effectLst/>
                <a:uLnTx/>
                <a:uFillTx/>
                <a:latin typeface="Roboto"/>
                <a:ea typeface="Roboto"/>
                <a:sym typeface="Roboto"/>
              </a:rPr>
              <a:t/>
            </a:r>
            <a:br>
              <a:rPr kumimoji="0" sz="2900" b="0" i="0" u="none" strike="noStrike" kern="0" cap="none" spc="0" normalizeH="0" baseline="0" noProof="0" dirty="0">
                <a:ln>
                  <a:noFill/>
                </a:ln>
                <a:solidFill>
                  <a:srgbClr val="FFFFFF"/>
                </a:solidFill>
                <a:effectLst/>
                <a:uLnTx/>
                <a:uFillTx/>
                <a:latin typeface="Roboto"/>
                <a:ea typeface="Roboto"/>
                <a:sym typeface="Roboto"/>
              </a:rPr>
            </a:br>
            <a:endParaRPr kumimoji="0" sz="2900" b="0" i="0" u="none" strike="noStrike" kern="0" cap="none" spc="0" normalizeH="0" baseline="0" noProof="0" dirty="0">
              <a:ln>
                <a:noFill/>
              </a:ln>
              <a:solidFill>
                <a:srgbClr val="FFFFFF"/>
              </a:solidFill>
              <a:effectLst/>
              <a:uLnTx/>
              <a:uFillTx/>
              <a:latin typeface="Roboto"/>
              <a:ea typeface="Roboto"/>
              <a:sym typeface="Roboto"/>
            </a:endParaRPr>
          </a:p>
          <a:p>
            <a:pPr marL="0" marR="0" lvl="0" indent="0" algn="l" defTabSz="457200" rtl="0" eaLnBrk="1" fontAlgn="auto" latinLnBrk="0" hangingPunct="0">
              <a:lnSpc>
                <a:spcPct val="100000"/>
              </a:lnSpc>
              <a:spcBef>
                <a:spcPts val="0"/>
              </a:spcBef>
              <a:spcAft>
                <a:spcPts val="0"/>
              </a:spcAft>
              <a:buClrTx/>
              <a:buSzTx/>
              <a:buFontTx/>
              <a:buNone/>
              <a:tabLst/>
              <a:defRPr sz="2900" b="0">
                <a:solidFill>
                  <a:srgbClr val="FFFFFF"/>
                </a:solidFill>
                <a:latin typeface="Roboto"/>
                <a:ea typeface="Roboto"/>
                <a:cs typeface="Roboto"/>
                <a:sym typeface="Roboto"/>
              </a:defRPr>
            </a:pPr>
            <a:endParaRPr kumimoji="0" sz="2900" b="0" i="0" u="none" strike="noStrike" kern="0" cap="none" spc="0" normalizeH="0" baseline="0" noProof="0" dirty="0">
              <a:ln>
                <a:noFill/>
              </a:ln>
              <a:solidFill>
                <a:srgbClr val="FFFFFF"/>
              </a:solidFill>
              <a:effectLst/>
              <a:uLnTx/>
              <a:uFillTx/>
              <a:latin typeface="Roboto"/>
              <a:ea typeface="Roboto"/>
              <a:sym typeface="Roboto"/>
            </a:endParaRPr>
          </a:p>
          <a:p>
            <a:pPr marL="0" marR="0" lvl="0" indent="0" algn="l" defTabSz="457200" rtl="0" eaLnBrk="1" fontAlgn="auto" latinLnBrk="0" hangingPunct="0">
              <a:lnSpc>
                <a:spcPct val="100000"/>
              </a:lnSpc>
              <a:spcBef>
                <a:spcPts val="0"/>
              </a:spcBef>
              <a:spcAft>
                <a:spcPts val="0"/>
              </a:spcAft>
              <a:buClrTx/>
              <a:buSzTx/>
              <a:buFontTx/>
              <a:buNone/>
              <a:tabLst/>
              <a:defRPr sz="2900" b="0">
                <a:solidFill>
                  <a:srgbClr val="FFFFFF"/>
                </a:solidFill>
                <a:uFill>
                  <a:solidFill>
                    <a:srgbClr val="0563C1"/>
                  </a:solidFill>
                </a:uFill>
                <a:latin typeface="Roboto"/>
                <a:ea typeface="Roboto"/>
                <a:cs typeface="Roboto"/>
                <a:sym typeface="Roboto"/>
              </a:defRPr>
            </a:pPr>
            <a:r>
              <a:rPr kumimoji="0" lang="en-US" sz="2900" b="0" i="0" u="none" strike="noStrike" kern="0" cap="none" spc="0" normalizeH="0" baseline="0" noProof="0" dirty="0">
                <a:ln>
                  <a:noFill/>
                </a:ln>
                <a:solidFill>
                  <a:srgbClr val="FFFFFF"/>
                </a:solidFill>
                <a:effectLst/>
                <a:uLnTx/>
                <a:uFill>
                  <a:solidFill>
                    <a:srgbClr val="0563C1"/>
                  </a:solidFill>
                </a:uFill>
                <a:latin typeface="Roboto"/>
                <a:ea typeface="Roboto"/>
                <a:sym typeface="Roboto"/>
              </a:rPr>
              <a:t>Koen.vanturnhout</a:t>
            </a:r>
            <a:r>
              <a:rPr kumimoji="0" sz="2900" b="0" i="0" u="none" strike="noStrike" kern="0" cap="none" spc="0" normalizeH="0" baseline="0" noProof="0" dirty="0" smtClean="0">
                <a:ln>
                  <a:noFill/>
                </a:ln>
                <a:solidFill>
                  <a:srgbClr val="FFFFFF"/>
                </a:solidFill>
                <a:effectLst/>
                <a:uLnTx/>
                <a:uFill>
                  <a:solidFill>
                    <a:srgbClr val="0563C1"/>
                  </a:solidFill>
                </a:uFill>
                <a:latin typeface="Roboto"/>
                <a:ea typeface="Roboto"/>
                <a:sym typeface="Roboto"/>
              </a:rPr>
              <a:t>@hu.nl</a:t>
            </a:r>
            <a:endParaRPr kumimoji="0" lang="en-US" sz="2900" b="0" i="0" u="none" strike="noStrike" kern="0" cap="none" spc="0" normalizeH="0" baseline="0" noProof="0" dirty="0" smtClean="0">
              <a:ln>
                <a:noFill/>
              </a:ln>
              <a:solidFill>
                <a:srgbClr val="FFFFFF"/>
              </a:solidFill>
              <a:effectLst/>
              <a:uLnTx/>
              <a:uFill>
                <a:solidFill>
                  <a:srgbClr val="0563C1"/>
                </a:solidFill>
              </a:uFill>
              <a:latin typeface="Roboto"/>
              <a:ea typeface="Roboto"/>
              <a:sym typeface="Roboto"/>
            </a:endParaRPr>
          </a:p>
          <a:p>
            <a:pPr lvl="0" algn="l" defTabSz="457200">
              <a:defRPr sz="2900" b="0">
                <a:solidFill>
                  <a:srgbClr val="FFFFFF"/>
                </a:solidFill>
                <a:uFill>
                  <a:solidFill>
                    <a:srgbClr val="0563C1"/>
                  </a:solidFill>
                </a:uFill>
                <a:latin typeface="Roboto"/>
                <a:ea typeface="Roboto"/>
                <a:cs typeface="Roboto"/>
                <a:sym typeface="Roboto"/>
              </a:defRPr>
            </a:pPr>
            <a:r>
              <a:rPr lang="en-US" sz="2900" b="0" dirty="0" smtClean="0">
                <a:solidFill>
                  <a:srgbClr val="FFFFFF"/>
                </a:solidFill>
                <a:uFill>
                  <a:solidFill>
                    <a:srgbClr val="0563C1"/>
                  </a:solidFill>
                </a:uFill>
                <a:latin typeface="Roboto"/>
                <a:ea typeface="Roboto"/>
                <a:sym typeface="Roboto"/>
              </a:rPr>
              <a:t>https</a:t>
            </a:r>
            <a:r>
              <a:rPr lang="en-US" sz="2900" b="0" dirty="0">
                <a:solidFill>
                  <a:srgbClr val="FFFFFF"/>
                </a:solidFill>
                <a:uFill>
                  <a:solidFill>
                    <a:srgbClr val="0563C1"/>
                  </a:solidFill>
                </a:uFill>
                <a:latin typeface="Roboto"/>
                <a:ea typeface="Roboto"/>
                <a:sym typeface="Roboto"/>
              </a:rPr>
              <a:t>://www.linkedin.com/in/koenvanturnhout</a:t>
            </a:r>
            <a:r>
              <a:rPr lang="en-US" sz="2900" b="0" dirty="0" smtClean="0">
                <a:solidFill>
                  <a:srgbClr val="FFFFFF"/>
                </a:solidFill>
                <a:uFill>
                  <a:solidFill>
                    <a:srgbClr val="0563C1"/>
                  </a:solidFill>
                </a:uFill>
                <a:latin typeface="Roboto"/>
                <a:ea typeface="Roboto"/>
                <a:sym typeface="Roboto"/>
              </a:rPr>
              <a:t>/</a:t>
            </a:r>
          </a:p>
          <a:p>
            <a:pPr lvl="0" algn="l" defTabSz="457200">
              <a:defRPr sz="2900" b="0">
                <a:solidFill>
                  <a:srgbClr val="FFFFFF"/>
                </a:solidFill>
                <a:uFill>
                  <a:solidFill>
                    <a:srgbClr val="0563C1"/>
                  </a:solidFill>
                </a:uFill>
                <a:latin typeface="Roboto"/>
                <a:ea typeface="Roboto"/>
                <a:cs typeface="Roboto"/>
                <a:sym typeface="Roboto"/>
              </a:defRPr>
            </a:pPr>
            <a:endParaRPr kumimoji="0" lang="en-US" sz="2900" b="0" i="0" u="none" strike="noStrike" kern="0" cap="none" spc="0" normalizeH="0" baseline="0" noProof="0" dirty="0">
              <a:ln>
                <a:noFill/>
              </a:ln>
              <a:solidFill>
                <a:srgbClr val="FFFFFF"/>
              </a:solidFill>
              <a:effectLst/>
              <a:uLnTx/>
              <a:uFill>
                <a:solidFill>
                  <a:srgbClr val="0563C1"/>
                </a:solidFill>
              </a:uFill>
              <a:latin typeface="Roboto"/>
              <a:ea typeface="Roboto"/>
              <a:sym typeface="Roboto"/>
            </a:endParaRPr>
          </a:p>
          <a:p>
            <a:pPr lvl="0" algn="l" defTabSz="457200">
              <a:defRPr sz="2900" b="0">
                <a:solidFill>
                  <a:srgbClr val="FFFFFF"/>
                </a:solidFill>
                <a:uFill>
                  <a:solidFill>
                    <a:srgbClr val="0563C1"/>
                  </a:solidFill>
                </a:uFill>
                <a:latin typeface="Roboto"/>
                <a:ea typeface="Roboto"/>
                <a:cs typeface="Roboto"/>
                <a:sym typeface="Roboto"/>
              </a:defRPr>
            </a:pPr>
            <a:r>
              <a:rPr lang="en-US" sz="2900" b="0" dirty="0">
                <a:solidFill>
                  <a:srgbClr val="FFFFFF"/>
                </a:solidFill>
                <a:uFill>
                  <a:solidFill>
                    <a:srgbClr val="0563C1"/>
                  </a:solidFill>
                </a:uFill>
                <a:latin typeface="Roboto"/>
                <a:ea typeface="Roboto"/>
                <a:sym typeface="Roboto"/>
              </a:rPr>
              <a:t>https://bit.ly/DataDrivenUXDesign</a:t>
            </a:r>
            <a:endParaRPr kumimoji="0" sz="2900" b="0" i="0" u="none" strike="noStrike" kern="0" cap="none" spc="0" normalizeH="0" baseline="0" noProof="0" dirty="0">
              <a:ln>
                <a:noFill/>
              </a:ln>
              <a:solidFill>
                <a:srgbClr val="FFFFFF"/>
              </a:solidFill>
              <a:effectLst/>
              <a:uLnTx/>
              <a:uFill>
                <a:solidFill>
                  <a:srgbClr val="0563C1"/>
                </a:solidFill>
              </a:uFill>
              <a:latin typeface="Roboto"/>
              <a:ea typeface="Roboto"/>
              <a:sym typeface="Roboto"/>
            </a:endParaRPr>
          </a:p>
        </p:txBody>
      </p:sp>
      <p:sp>
        <p:nvSpPr>
          <p:cNvPr id="222" name="Contact"/>
          <p:cNvSpPr txBox="1"/>
          <p:nvPr/>
        </p:nvSpPr>
        <p:spPr>
          <a:xfrm>
            <a:off x="7866806" y="4449960"/>
            <a:ext cx="2262090" cy="80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l" defTabSz="469900">
              <a:defRPr sz="4800" b="0" cap="all">
                <a:solidFill>
                  <a:srgbClr val="FFFFFF"/>
                </a:solidFill>
                <a:latin typeface="Roboto Condensed Bold"/>
                <a:ea typeface="Roboto Condensed Bold"/>
                <a:cs typeface="Roboto Condensed Bold"/>
                <a:sym typeface="Roboto Condensed Bold"/>
              </a:defRPr>
            </a:lvl1pPr>
          </a:lstStyle>
          <a:p>
            <a:pPr marL="0" marR="0" lvl="0" indent="0" algn="l" defTabSz="469900" rtl="0" eaLnBrk="1" fontAlgn="auto" latinLnBrk="0" hangingPunct="0">
              <a:lnSpc>
                <a:spcPct val="100000"/>
              </a:lnSpc>
              <a:spcBef>
                <a:spcPts val="0"/>
              </a:spcBef>
              <a:spcAft>
                <a:spcPts val="0"/>
              </a:spcAft>
              <a:buClrTx/>
              <a:buSzTx/>
              <a:buFontTx/>
              <a:buNone/>
              <a:tabLst/>
              <a:defRPr/>
            </a:pPr>
            <a:r>
              <a:rPr kumimoji="0" sz="4800" b="0" i="0" u="none" strike="noStrike" kern="0" cap="all" spc="0" normalizeH="0" baseline="0" noProof="0" dirty="0">
                <a:ln>
                  <a:noFill/>
                </a:ln>
                <a:solidFill>
                  <a:srgbClr val="FFFFFF"/>
                </a:solidFill>
                <a:effectLst/>
                <a:uLnTx/>
                <a:uFillTx/>
                <a:latin typeface="Roboto Condensed Bold"/>
                <a:ea typeface="Roboto Condensed Bold"/>
                <a:sym typeface="Roboto Condensed Bold"/>
              </a:rPr>
              <a:t>Contact</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31601" r="-31601"/>
          <a:stretch/>
        </p:blipFill>
        <p:spPr>
          <a:xfrm>
            <a:off x="1463040" y="1198180"/>
            <a:ext cx="13017072" cy="10657488"/>
          </a:xfrm>
          <a:prstGeom prst="rect">
            <a:avLst/>
          </a:prstGeom>
        </p:spPr>
      </p:pic>
      <p:sp>
        <p:nvSpPr>
          <p:cNvPr id="3" name="Tekstvak 2"/>
          <p:cNvSpPr txBox="1"/>
          <p:nvPr/>
        </p:nvSpPr>
        <p:spPr>
          <a:xfrm>
            <a:off x="7633686" y="11950263"/>
            <a:ext cx="2534347"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err="1" smtClean="0"/>
              <a:t>Eniac</a:t>
            </a:r>
            <a:r>
              <a:rPr lang="en-US" dirty="0" smtClean="0"/>
              <a:t> (1946)</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A Short HISTORY of </a:t>
            </a:r>
            <a:r>
              <a:rPr lang="en-US" dirty="0" err="1" smtClean="0"/>
              <a:t>HUMaN-Centred</a:t>
            </a:r>
            <a:r>
              <a:rPr lang="en-US" dirty="0" smtClean="0"/>
              <a:t> </a:t>
            </a:r>
            <a:r>
              <a:rPr lang="en-US" dirty="0" err="1" smtClean="0"/>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1091917" y="2088234"/>
            <a:ext cx="10160001" cy="98392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a:lnSpc>
                <a:spcPct val="150000"/>
              </a:lnSpc>
            </a:pPr>
            <a:endParaRPr lang="en-GB" sz="3600" b="0" dirty="0" smtClean="0"/>
          </a:p>
          <a:p>
            <a:pPr algn="l">
              <a:lnSpc>
                <a:spcPct val="150000"/>
              </a:lnSpc>
            </a:pPr>
            <a:r>
              <a:rPr lang="en-GB" sz="3600" dirty="0" smtClean="0"/>
              <a:t>“Human Factors” approach</a:t>
            </a:r>
          </a:p>
          <a:p>
            <a:pPr algn="l">
              <a:lnSpc>
                <a:spcPct val="150000"/>
              </a:lnSpc>
            </a:pPr>
            <a:endParaRPr lang="en-GB" sz="3600" b="0" dirty="0"/>
          </a:p>
          <a:p>
            <a:pPr algn="l">
              <a:lnSpc>
                <a:spcPct val="150000"/>
              </a:lnSpc>
            </a:pPr>
            <a:r>
              <a:rPr lang="en-GB" sz="3600" b="0" dirty="0" smtClean="0"/>
              <a:t>50ies and 60ies</a:t>
            </a:r>
          </a:p>
          <a:p>
            <a:pPr algn="l">
              <a:lnSpc>
                <a:spcPct val="150000"/>
              </a:lnSpc>
            </a:pPr>
            <a:r>
              <a:rPr lang="en-GB" sz="3600" b="0" dirty="0" smtClean="0"/>
              <a:t>Mainframe computers</a:t>
            </a:r>
          </a:p>
          <a:p>
            <a:pPr algn="l">
              <a:lnSpc>
                <a:spcPct val="150000"/>
              </a:lnSpc>
            </a:pPr>
            <a:r>
              <a:rPr lang="en-GB" sz="3600" b="0" dirty="0" smtClean="0"/>
              <a:t>Dedicated design (hardware and software)</a:t>
            </a:r>
          </a:p>
          <a:p>
            <a:pPr algn="l">
              <a:lnSpc>
                <a:spcPct val="150000"/>
              </a:lnSpc>
            </a:pPr>
            <a:r>
              <a:rPr lang="en-GB" sz="3600" b="0" dirty="0" smtClean="0"/>
              <a:t>E.g. Airplane cockpits</a:t>
            </a:r>
          </a:p>
          <a:p>
            <a:pPr algn="l">
              <a:lnSpc>
                <a:spcPct val="150000"/>
              </a:lnSpc>
            </a:pPr>
            <a:r>
              <a:rPr lang="en-GB" sz="3600" b="0" dirty="0" smtClean="0"/>
              <a:t>“Humans” are describes in table books</a:t>
            </a:r>
            <a:r>
              <a:rPr lang="en-GB" sz="3600" b="0" i="1" dirty="0" smtClean="0"/>
              <a:t> for </a:t>
            </a:r>
            <a:r>
              <a:rPr lang="en-GB" sz="3600" b="0" dirty="0" smtClean="0"/>
              <a:t>design</a:t>
            </a:r>
          </a:p>
          <a:p>
            <a:pPr algn="l">
              <a:lnSpc>
                <a:spcPct val="150000"/>
              </a:lnSpc>
            </a:pPr>
            <a:r>
              <a:rPr lang="en-GB" sz="3600" b="0" dirty="0" smtClean="0"/>
              <a:t>Task-centred approach</a:t>
            </a:r>
          </a:p>
          <a:p>
            <a:pPr algn="l">
              <a:lnSpc>
                <a:spcPct val="150000"/>
              </a:lnSpc>
            </a:pPr>
            <a:r>
              <a:rPr lang="en-GB" sz="3600" b="0" i="1" dirty="0" smtClean="0"/>
              <a:t>Effectiveness</a:t>
            </a:r>
            <a:r>
              <a:rPr lang="en-GB" sz="3600" b="0" dirty="0" smtClean="0"/>
              <a:t> is most important value</a:t>
            </a:r>
            <a:endParaRPr lang="en-GB" sz="3600" b="0" dirty="0"/>
          </a:p>
          <a:p>
            <a:pPr algn="l"/>
            <a:endParaRPr lang="en-GB" b="0" dirty="0" smtClean="0"/>
          </a:p>
          <a:p>
            <a:pPr algn="l"/>
            <a:endParaRPr lang="en-GB" b="0" dirty="0"/>
          </a:p>
          <a:p>
            <a:pPr algn="l"/>
            <a:endParaRPr lang="en-GB" b="0" dirty="0"/>
          </a:p>
        </p:txBody>
      </p:sp>
    </p:spTree>
    <p:extLst>
      <p:ext uri="{BB962C8B-B14F-4D97-AF65-F5344CB8AC3E}">
        <p14:creationId xmlns:p14="http://schemas.microsoft.com/office/powerpoint/2010/main" val="173433938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6026209" y="11950263"/>
            <a:ext cx="4356961"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smtClean="0"/>
              <a:t>IBM Mainframe (1964)</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A Short HISTORY of </a:t>
            </a:r>
            <a:r>
              <a:rPr lang="en-US" dirty="0" err="1" smtClean="0"/>
              <a:t>HUMaN-Centred</a:t>
            </a:r>
            <a:r>
              <a:rPr lang="en-US" dirty="0" smtClean="0"/>
              <a:t> </a:t>
            </a:r>
            <a:r>
              <a:rPr lang="en-US" dirty="0" err="1" smtClean="0"/>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1091917" y="2088234"/>
            <a:ext cx="10160001" cy="9931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a:lnSpc>
                <a:spcPct val="150000"/>
              </a:lnSpc>
            </a:pPr>
            <a:endParaRPr lang="en-GB" sz="3600" b="0" dirty="0" smtClean="0"/>
          </a:p>
          <a:p>
            <a:pPr algn="l">
              <a:lnSpc>
                <a:spcPct val="150000"/>
              </a:lnSpc>
            </a:pPr>
            <a:r>
              <a:rPr lang="en-GB" sz="3600" dirty="0" smtClean="0"/>
              <a:t>Participatory Design Approach (Scandinavia)</a:t>
            </a:r>
          </a:p>
          <a:p>
            <a:pPr algn="l">
              <a:lnSpc>
                <a:spcPct val="150000"/>
              </a:lnSpc>
            </a:pPr>
            <a:endParaRPr lang="en-GB" sz="3600" b="0" dirty="0"/>
          </a:p>
          <a:p>
            <a:pPr algn="l">
              <a:lnSpc>
                <a:spcPct val="150000"/>
              </a:lnSpc>
            </a:pPr>
            <a:r>
              <a:rPr lang="en-GB" sz="3600" b="0" dirty="0" smtClean="0"/>
              <a:t>70ies and beyond</a:t>
            </a:r>
          </a:p>
          <a:p>
            <a:pPr algn="l">
              <a:lnSpc>
                <a:spcPct val="150000"/>
              </a:lnSpc>
            </a:pPr>
            <a:r>
              <a:rPr lang="en-GB" sz="3600" b="0" dirty="0" smtClean="0"/>
              <a:t>Computers enter the workplace</a:t>
            </a:r>
          </a:p>
          <a:p>
            <a:pPr algn="l">
              <a:lnSpc>
                <a:spcPct val="150000"/>
              </a:lnSpc>
            </a:pPr>
            <a:r>
              <a:rPr lang="en-GB" sz="3600" b="0" dirty="0" smtClean="0"/>
              <a:t>Generic controls, dedicated software </a:t>
            </a:r>
          </a:p>
          <a:p>
            <a:pPr algn="l">
              <a:lnSpc>
                <a:spcPct val="150000"/>
              </a:lnSpc>
            </a:pPr>
            <a:r>
              <a:rPr lang="en-GB" sz="3600" b="0" dirty="0" smtClean="0"/>
              <a:t>E.g. Factories</a:t>
            </a:r>
          </a:p>
          <a:p>
            <a:pPr algn="l">
              <a:lnSpc>
                <a:spcPct val="150000"/>
              </a:lnSpc>
            </a:pPr>
            <a:r>
              <a:rPr lang="en-GB" sz="3600" b="0" dirty="0" smtClean="0"/>
              <a:t>“Humans” are considered design </a:t>
            </a:r>
            <a:r>
              <a:rPr lang="en-GB" sz="3600" dirty="0" smtClean="0"/>
              <a:t>partners</a:t>
            </a:r>
          </a:p>
          <a:p>
            <a:pPr algn="l">
              <a:lnSpc>
                <a:spcPct val="150000"/>
              </a:lnSpc>
            </a:pPr>
            <a:r>
              <a:rPr lang="en-GB" sz="3600" b="0" dirty="0" smtClean="0"/>
              <a:t>Task-centred approach</a:t>
            </a:r>
          </a:p>
          <a:p>
            <a:pPr algn="l">
              <a:lnSpc>
                <a:spcPct val="150000"/>
              </a:lnSpc>
            </a:pPr>
            <a:r>
              <a:rPr lang="en-GB" sz="3600" b="0" i="1" dirty="0" smtClean="0"/>
              <a:t>Equality </a:t>
            </a:r>
            <a:r>
              <a:rPr lang="en-GB" sz="3600" b="0" dirty="0" smtClean="0"/>
              <a:t>is most important value</a:t>
            </a:r>
            <a:endParaRPr lang="en-GB" sz="3600" b="0" dirty="0"/>
          </a:p>
          <a:p>
            <a:pPr algn="l"/>
            <a:endParaRPr lang="en-GB" b="0" dirty="0" smtClean="0"/>
          </a:p>
          <a:p>
            <a:pPr algn="l"/>
            <a:endParaRPr lang="en-GB" b="0" dirty="0"/>
          </a:p>
          <a:p>
            <a:pPr algn="l"/>
            <a:endParaRPr lang="en-GB" b="0" dirty="0"/>
          </a:p>
        </p:txBody>
      </p:sp>
      <p:pic>
        <p:nvPicPr>
          <p:cNvPr id="1027" name="Picture 3" descr="C:\Users\Koen van Turnhout\Desktop\13579629325_cf11d2aa40_b.jpg"/>
          <p:cNvPicPr>
            <a:picLocks noChangeAspect="1" noChangeArrowheads="1"/>
          </p:cNvPicPr>
          <p:nvPr/>
        </p:nvPicPr>
        <p:blipFill rotWithShape="1">
          <a:blip r:embed="rId3">
            <a:extLst>
              <a:ext uri="{28A0092B-C50C-407E-A947-70E740481C1C}">
                <a14:useLocalDpi xmlns:a14="http://schemas.microsoft.com/office/drawing/2010/main" val="0"/>
              </a:ext>
            </a:extLst>
          </a:blip>
          <a:srcRect l="33971" r="9415"/>
          <a:stretch/>
        </p:blipFill>
        <p:spPr bwMode="auto">
          <a:xfrm>
            <a:off x="1422050" y="1198180"/>
            <a:ext cx="8961120" cy="1066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66408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4363893" y="11950263"/>
            <a:ext cx="6019275"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smtClean="0"/>
              <a:t>Personal Computers (1980ies)</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A Short HISTORY of </a:t>
            </a:r>
            <a:r>
              <a:rPr lang="en-US" dirty="0" err="1" smtClean="0"/>
              <a:t>HUMaN-Centred</a:t>
            </a:r>
            <a:r>
              <a:rPr lang="en-US" dirty="0" smtClean="0"/>
              <a:t> </a:t>
            </a:r>
            <a:r>
              <a:rPr lang="en-US" dirty="0" err="1" smtClean="0"/>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1091917" y="2088234"/>
            <a:ext cx="10160001" cy="115935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a:lnSpc>
                <a:spcPct val="150000"/>
              </a:lnSpc>
            </a:pPr>
            <a:endParaRPr lang="en-GB" sz="3600" b="0" dirty="0" smtClean="0"/>
          </a:p>
          <a:p>
            <a:pPr algn="l">
              <a:lnSpc>
                <a:spcPct val="150000"/>
              </a:lnSpc>
            </a:pPr>
            <a:r>
              <a:rPr lang="en-GB" sz="3600" dirty="0" smtClean="0"/>
              <a:t>User-centred Design (US)</a:t>
            </a:r>
          </a:p>
          <a:p>
            <a:pPr algn="l">
              <a:lnSpc>
                <a:spcPct val="150000"/>
              </a:lnSpc>
            </a:pPr>
            <a:endParaRPr lang="en-GB" sz="3600" b="0" dirty="0"/>
          </a:p>
          <a:p>
            <a:pPr algn="l">
              <a:lnSpc>
                <a:spcPct val="150000"/>
              </a:lnSpc>
            </a:pPr>
            <a:r>
              <a:rPr lang="en-GB" sz="3600" b="0" dirty="0" smtClean="0"/>
              <a:t>80ies and 90ies.</a:t>
            </a:r>
          </a:p>
          <a:p>
            <a:pPr algn="l">
              <a:lnSpc>
                <a:spcPct val="150000"/>
              </a:lnSpc>
            </a:pPr>
            <a:r>
              <a:rPr lang="en-GB" sz="3600" b="0" dirty="0" smtClean="0"/>
              <a:t>Computers invade the workspace (and our homes). </a:t>
            </a:r>
          </a:p>
          <a:p>
            <a:pPr algn="l">
              <a:lnSpc>
                <a:spcPct val="150000"/>
              </a:lnSpc>
            </a:pPr>
            <a:r>
              <a:rPr lang="en-GB" sz="3600" b="0" dirty="0" smtClean="0"/>
              <a:t>Generic controls, generic software </a:t>
            </a:r>
          </a:p>
          <a:p>
            <a:pPr algn="l">
              <a:lnSpc>
                <a:spcPct val="150000"/>
              </a:lnSpc>
            </a:pPr>
            <a:r>
              <a:rPr lang="en-GB" sz="3600" b="0" dirty="0" smtClean="0"/>
              <a:t>E.g. Office Cubicles</a:t>
            </a:r>
          </a:p>
          <a:p>
            <a:pPr algn="l">
              <a:lnSpc>
                <a:spcPct val="150000"/>
              </a:lnSpc>
            </a:pPr>
            <a:r>
              <a:rPr lang="en-GB" sz="3600" b="0" dirty="0" smtClean="0"/>
              <a:t>“Humans” are considered </a:t>
            </a:r>
            <a:r>
              <a:rPr lang="en-GB" sz="3600" dirty="0" smtClean="0"/>
              <a:t>object</a:t>
            </a:r>
            <a:r>
              <a:rPr lang="en-GB" sz="3600" b="0" dirty="0" smtClean="0"/>
              <a:t> of design research</a:t>
            </a:r>
            <a:endParaRPr lang="en-GB" sz="3600" dirty="0" smtClean="0"/>
          </a:p>
          <a:p>
            <a:pPr algn="l">
              <a:lnSpc>
                <a:spcPct val="150000"/>
              </a:lnSpc>
            </a:pPr>
            <a:r>
              <a:rPr lang="en-GB" sz="3600" b="0" dirty="0" smtClean="0"/>
              <a:t>Needs-centred approach</a:t>
            </a:r>
          </a:p>
          <a:p>
            <a:pPr algn="l">
              <a:lnSpc>
                <a:spcPct val="150000"/>
              </a:lnSpc>
            </a:pPr>
            <a:r>
              <a:rPr lang="en-GB" sz="3600" b="0" i="1" dirty="0" smtClean="0"/>
              <a:t>Usability  </a:t>
            </a:r>
            <a:r>
              <a:rPr lang="en-GB" sz="3600" b="0" dirty="0" smtClean="0"/>
              <a:t>is most important value</a:t>
            </a:r>
            <a:endParaRPr lang="en-GB" sz="3600" b="0" dirty="0"/>
          </a:p>
          <a:p>
            <a:pPr algn="l"/>
            <a:endParaRPr lang="en-GB" b="0" dirty="0" smtClean="0"/>
          </a:p>
          <a:p>
            <a:pPr algn="l"/>
            <a:endParaRPr lang="en-GB" b="0" dirty="0"/>
          </a:p>
          <a:p>
            <a:pPr algn="l"/>
            <a:endParaRPr lang="en-GB" b="0" dirty="0"/>
          </a:p>
        </p:txBody>
      </p:sp>
      <p:pic>
        <p:nvPicPr>
          <p:cNvPr id="1028" name="Picture 4" descr="C:\Users\Koen van Turnhout\Desktop\9cddd6475ba7c7f20eea3d7db16f5db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143" y="1198180"/>
            <a:ext cx="8712025" cy="10531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64888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4295768" y="11950263"/>
            <a:ext cx="615553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smtClean="0"/>
              <a:t>Networked Computer (1990ies)</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A Short HISTORY of </a:t>
            </a:r>
            <a:r>
              <a:rPr lang="en-US" dirty="0" err="1" smtClean="0"/>
              <a:t>HUMaN-Centred</a:t>
            </a:r>
            <a:r>
              <a:rPr lang="en-US" dirty="0" smtClean="0"/>
              <a:t> </a:t>
            </a:r>
            <a:r>
              <a:rPr lang="en-US" dirty="0" err="1" smtClean="0"/>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1091917" y="2088234"/>
            <a:ext cx="10160001" cy="107625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a:lnSpc>
                <a:spcPct val="150000"/>
              </a:lnSpc>
            </a:pPr>
            <a:endParaRPr lang="en-GB" sz="3600" b="0" dirty="0" smtClean="0"/>
          </a:p>
          <a:p>
            <a:pPr algn="l">
              <a:lnSpc>
                <a:spcPct val="150000"/>
              </a:lnSpc>
            </a:pPr>
            <a:r>
              <a:rPr lang="en-GB" sz="3600" dirty="0" smtClean="0"/>
              <a:t>Human-centred Design</a:t>
            </a:r>
          </a:p>
          <a:p>
            <a:pPr algn="l">
              <a:lnSpc>
                <a:spcPct val="150000"/>
              </a:lnSpc>
            </a:pPr>
            <a:endParaRPr lang="en-GB" sz="3600" b="0" dirty="0"/>
          </a:p>
          <a:p>
            <a:pPr algn="l">
              <a:lnSpc>
                <a:spcPct val="150000"/>
              </a:lnSpc>
            </a:pPr>
            <a:r>
              <a:rPr lang="en-GB" sz="3600" b="0" dirty="0"/>
              <a:t>9</a:t>
            </a:r>
            <a:r>
              <a:rPr lang="en-GB" sz="3600" b="0" dirty="0" smtClean="0"/>
              <a:t>0ies and 00s.</a:t>
            </a:r>
          </a:p>
          <a:p>
            <a:pPr algn="l">
              <a:lnSpc>
                <a:spcPct val="150000"/>
              </a:lnSpc>
            </a:pPr>
            <a:r>
              <a:rPr lang="en-GB" sz="3600" b="0" dirty="0" smtClean="0"/>
              <a:t>Networked computers, social </a:t>
            </a:r>
            <a:r>
              <a:rPr lang="en-GB" sz="3600" b="0" dirty="0" err="1" smtClean="0"/>
              <a:t>software,generic</a:t>
            </a:r>
            <a:r>
              <a:rPr lang="en-GB" sz="3600" b="0" dirty="0" smtClean="0"/>
              <a:t> controls, generic software </a:t>
            </a:r>
          </a:p>
          <a:p>
            <a:pPr algn="l">
              <a:lnSpc>
                <a:spcPct val="150000"/>
              </a:lnSpc>
            </a:pPr>
            <a:r>
              <a:rPr lang="en-GB" sz="3600" b="0" dirty="0" smtClean="0"/>
              <a:t>E.g. online computers</a:t>
            </a:r>
          </a:p>
          <a:p>
            <a:pPr algn="l">
              <a:lnSpc>
                <a:spcPct val="150000"/>
              </a:lnSpc>
            </a:pPr>
            <a:r>
              <a:rPr lang="en-GB" sz="3600" b="0" dirty="0" smtClean="0"/>
              <a:t>“Humans” are considered </a:t>
            </a:r>
            <a:r>
              <a:rPr lang="en-GB" sz="3600" dirty="0" smtClean="0"/>
              <a:t>object</a:t>
            </a:r>
            <a:r>
              <a:rPr lang="en-GB" sz="3600" b="0" dirty="0" smtClean="0"/>
              <a:t> of design research plus co-design</a:t>
            </a:r>
            <a:endParaRPr lang="en-GB" sz="3600" dirty="0" smtClean="0"/>
          </a:p>
          <a:p>
            <a:pPr algn="l">
              <a:lnSpc>
                <a:spcPct val="150000"/>
              </a:lnSpc>
            </a:pPr>
            <a:r>
              <a:rPr lang="en-GB" sz="3600" b="0" dirty="0" smtClean="0"/>
              <a:t>Needs-centred approach</a:t>
            </a:r>
          </a:p>
          <a:p>
            <a:pPr algn="l">
              <a:lnSpc>
                <a:spcPct val="150000"/>
              </a:lnSpc>
            </a:pPr>
            <a:r>
              <a:rPr lang="en-GB" sz="3600" b="0" i="1" dirty="0" smtClean="0"/>
              <a:t>Flexible </a:t>
            </a:r>
            <a:r>
              <a:rPr lang="en-GB" sz="3600" b="0" dirty="0" smtClean="0"/>
              <a:t>(private) values </a:t>
            </a:r>
            <a:endParaRPr lang="en-GB" sz="3600" b="0" dirty="0"/>
          </a:p>
          <a:p>
            <a:pPr algn="l"/>
            <a:endParaRPr lang="en-GB" b="0" dirty="0" smtClean="0"/>
          </a:p>
          <a:p>
            <a:pPr algn="l"/>
            <a:endParaRPr lang="en-GB" b="0" dirty="0"/>
          </a:p>
          <a:p>
            <a:pPr algn="l"/>
            <a:endParaRPr lang="en-GB" b="0" dirty="0"/>
          </a:p>
        </p:txBody>
      </p:sp>
      <p:pic>
        <p:nvPicPr>
          <p:cNvPr id="2051" name="Picture 3" descr="C:\Users\Koen van Turnhout\Desktop\AKG7558952.jpg"/>
          <p:cNvPicPr>
            <a:picLocks noChangeAspect="1" noChangeArrowheads="1"/>
          </p:cNvPicPr>
          <p:nvPr/>
        </p:nvPicPr>
        <p:blipFill rotWithShape="1">
          <a:blip r:embed="rId3">
            <a:extLst>
              <a:ext uri="{28A0092B-C50C-407E-A947-70E740481C1C}">
                <a14:useLocalDpi xmlns:a14="http://schemas.microsoft.com/office/drawing/2010/main" val="0"/>
              </a:ext>
            </a:extLst>
          </a:blip>
          <a:srcRect l="33745" t="-88" r="539" b="1437"/>
          <a:stretch/>
        </p:blipFill>
        <p:spPr bwMode="auto">
          <a:xfrm>
            <a:off x="1764498" y="1109894"/>
            <a:ext cx="8686800" cy="1060704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p:cNvSpPr txBox="1"/>
          <p:nvPr/>
        </p:nvSpPr>
        <p:spPr>
          <a:xfrm>
            <a:off x="5456157" y="12872196"/>
            <a:ext cx="18240570" cy="9444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600" b="0" dirty="0"/>
              <a:t> </a:t>
            </a:r>
            <a:r>
              <a:rPr lang="en-US" sz="2600" dirty="0"/>
              <a:t>ISO</a:t>
            </a:r>
            <a:r>
              <a:rPr lang="en-US" sz="2600" b="0" dirty="0"/>
              <a:t> </a:t>
            </a:r>
            <a:r>
              <a:rPr lang="en-US" sz="2600" dirty="0"/>
              <a:t>9241</a:t>
            </a:r>
            <a:r>
              <a:rPr lang="en-US" sz="2600" b="0" dirty="0"/>
              <a:t>-</a:t>
            </a:r>
            <a:r>
              <a:rPr lang="en-US" sz="2600" dirty="0"/>
              <a:t>210</a:t>
            </a:r>
            <a:r>
              <a:rPr lang="en-US" sz="2600" b="0" dirty="0"/>
              <a:t>:</a:t>
            </a:r>
            <a:r>
              <a:rPr lang="en-US" sz="2600" dirty="0"/>
              <a:t>2019</a:t>
            </a:r>
            <a:r>
              <a:rPr lang="en-US" sz="2600" b="0" dirty="0"/>
              <a:t> </a:t>
            </a:r>
            <a:r>
              <a:rPr lang="en-US" sz="2600" b="0" dirty="0" smtClean="0"/>
              <a:t>  Ergonomics </a:t>
            </a:r>
            <a:r>
              <a:rPr lang="en-US" sz="2600" b="0" dirty="0"/>
              <a:t>of human-system interaction — Part 210</a:t>
            </a:r>
            <a:r>
              <a:rPr lang="en-US" sz="2600" b="0" dirty="0" smtClean="0"/>
              <a:t>: Human-</a:t>
            </a:r>
            <a:r>
              <a:rPr lang="en-US" sz="2600" b="0" dirty="0" err="1" smtClean="0"/>
              <a:t>centred</a:t>
            </a:r>
            <a:r>
              <a:rPr lang="en-US" sz="2600" b="0" dirty="0" smtClean="0"/>
              <a:t> </a:t>
            </a:r>
            <a:r>
              <a:rPr lang="en-US" sz="2600" b="0" dirty="0"/>
              <a:t>design for interactive </a:t>
            </a:r>
            <a:r>
              <a:rPr lang="en-US" sz="2600" b="0" dirty="0" smtClean="0"/>
              <a:t>systems</a:t>
            </a:r>
          </a:p>
          <a:p>
            <a:r>
              <a:rPr lang="en-US" sz="2600" b="0" dirty="0" smtClean="0"/>
              <a:t>  </a:t>
            </a:r>
            <a:r>
              <a:rPr lang="en-US" sz="2600" b="0" dirty="0" smtClean="0">
                <a:hlinkClick r:id="rId4"/>
              </a:rPr>
              <a:t>https</a:t>
            </a:r>
            <a:r>
              <a:rPr lang="en-US" sz="2600" b="0" dirty="0">
                <a:hlinkClick r:id="rId4"/>
              </a:rPr>
              <a:t>://</a:t>
            </a:r>
            <a:r>
              <a:rPr lang="en-US" sz="2600" b="0" dirty="0" smtClean="0">
                <a:hlinkClick r:id="rId4"/>
              </a:rPr>
              <a:t>www.</a:t>
            </a:r>
            <a:r>
              <a:rPr lang="en-US" sz="2600" dirty="0" smtClean="0">
                <a:hlinkClick r:id="rId4"/>
              </a:rPr>
              <a:t>iso</a:t>
            </a:r>
            <a:r>
              <a:rPr lang="en-US" sz="2600" b="0" dirty="0" smtClean="0">
                <a:hlinkClick r:id="rId4"/>
              </a:rPr>
              <a:t>.org/ru/standard/77520.html</a:t>
            </a:r>
            <a:r>
              <a:rPr lang="en-US" sz="2600" b="0" dirty="0" smtClean="0"/>
              <a:t>                                                        </a:t>
            </a:r>
            <a:endParaRPr kumimoji="0" lang="en-US" sz="2600" b="1"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375074008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Koen van Turnhout\Desktop\0_SSKdftX9P7bHYSd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792" y="256682"/>
            <a:ext cx="15370394" cy="12414549"/>
          </a:xfrm>
          <a:prstGeom prst="rect">
            <a:avLst/>
          </a:prstGeom>
          <a:noFill/>
          <a:extLst>
            <a:ext uri="{909E8E84-426E-40DD-AFC4-6F175D3DCCD1}">
              <a14:hiddenFill xmlns:a14="http://schemas.microsoft.com/office/drawing/2010/main">
                <a:solidFill>
                  <a:srgbClr val="FFFFFF"/>
                </a:solidFill>
              </a14:hiddenFill>
            </a:ext>
          </a:extLst>
        </p:spPr>
      </p:pic>
      <p:sp>
        <p:nvSpPr>
          <p:cNvPr id="3"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411891" y="1678331"/>
            <a:ext cx="6628523" cy="9008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l"/>
            <a:r>
              <a:rPr lang="en-GB" sz="3600" b="0" dirty="0" smtClean="0"/>
              <a:t>Sanders &amp; </a:t>
            </a:r>
            <a:r>
              <a:rPr lang="en-GB" sz="3600" b="0" dirty="0" err="1" smtClean="0"/>
              <a:t>Stappers</a:t>
            </a:r>
            <a:r>
              <a:rPr lang="en-GB" sz="3600" b="0" dirty="0" smtClean="0"/>
              <a:t>, 2008</a:t>
            </a:r>
          </a:p>
          <a:p>
            <a:pPr algn="l"/>
            <a:endParaRPr lang="en-GB" sz="3600" b="0" dirty="0"/>
          </a:p>
          <a:p>
            <a:pPr algn="l"/>
            <a:r>
              <a:rPr lang="en-GB" sz="3600" dirty="0" smtClean="0"/>
              <a:t>Expert </a:t>
            </a:r>
            <a:r>
              <a:rPr lang="en-GB" sz="3600" dirty="0" err="1" smtClean="0"/>
              <a:t>mindset</a:t>
            </a:r>
            <a:endParaRPr lang="en-GB" sz="3600" dirty="0" smtClean="0"/>
          </a:p>
          <a:p>
            <a:pPr algn="l"/>
            <a:r>
              <a:rPr lang="en-GB" sz="3600" b="0" dirty="0" smtClean="0"/>
              <a:t>“User as subject/informant”</a:t>
            </a:r>
          </a:p>
          <a:p>
            <a:pPr algn="l"/>
            <a:endParaRPr lang="en-GB" sz="3600" b="0" dirty="0"/>
          </a:p>
          <a:p>
            <a:pPr algn="l"/>
            <a:r>
              <a:rPr lang="en-GB" sz="3600" dirty="0" smtClean="0"/>
              <a:t>Participatory </a:t>
            </a:r>
            <a:r>
              <a:rPr lang="en-GB" sz="3600" dirty="0" err="1" smtClean="0"/>
              <a:t>mindset</a:t>
            </a:r>
            <a:endParaRPr lang="en-GB" sz="3600" dirty="0" smtClean="0"/>
          </a:p>
          <a:p>
            <a:pPr algn="l"/>
            <a:r>
              <a:rPr lang="en-GB" sz="3600" b="0" dirty="0" smtClean="0"/>
              <a:t>“User as partner/creator”</a:t>
            </a:r>
          </a:p>
          <a:p>
            <a:pPr algn="l"/>
            <a:endParaRPr lang="en-GB" sz="3600" b="0" dirty="0"/>
          </a:p>
          <a:p>
            <a:pPr algn="l"/>
            <a:endParaRPr lang="en-GB" sz="3600" dirty="0" smtClean="0"/>
          </a:p>
          <a:p>
            <a:pPr algn="l"/>
            <a:r>
              <a:rPr lang="en-GB" sz="3600" dirty="0" smtClean="0"/>
              <a:t>Research-led</a:t>
            </a:r>
          </a:p>
          <a:p>
            <a:pPr algn="l"/>
            <a:r>
              <a:rPr lang="en-GB" sz="3600" b="0" dirty="0" smtClean="0"/>
              <a:t>“Research drives design decisions”</a:t>
            </a:r>
          </a:p>
          <a:p>
            <a:pPr algn="l"/>
            <a:endParaRPr lang="en-GB" sz="3600" b="0" dirty="0"/>
          </a:p>
          <a:p>
            <a:pPr algn="l"/>
            <a:r>
              <a:rPr lang="en-GB" sz="3600" dirty="0" smtClean="0"/>
              <a:t>Design-led</a:t>
            </a:r>
          </a:p>
          <a:p>
            <a:pPr algn="l"/>
            <a:r>
              <a:rPr lang="en-GB" sz="3600" b="0" dirty="0" smtClean="0"/>
              <a:t>“Design drives research efforts”</a:t>
            </a:r>
          </a:p>
          <a:p>
            <a:pPr algn="l"/>
            <a:endParaRPr lang="en-GB" sz="3600" b="0" dirty="0" smtClean="0"/>
          </a:p>
        </p:txBody>
      </p:sp>
      <p:sp>
        <p:nvSpPr>
          <p:cNvPr id="4" name="Rechthoek 3"/>
          <p:cNvSpPr/>
          <p:nvPr/>
        </p:nvSpPr>
        <p:spPr>
          <a:xfrm>
            <a:off x="5927835" y="12962380"/>
            <a:ext cx="18456166" cy="492443"/>
          </a:xfrm>
          <a:prstGeom prst="rect">
            <a:avLst/>
          </a:prstGeom>
        </p:spPr>
        <p:txBody>
          <a:bodyPr wrap="square">
            <a:spAutoFit/>
          </a:bodyPr>
          <a:lstStyle/>
          <a:p>
            <a:r>
              <a:rPr lang="en-US" sz="2600" b="0" dirty="0"/>
              <a:t>Sanders, E. B. N., &amp; </a:t>
            </a:r>
            <a:r>
              <a:rPr lang="en-US" sz="2600" b="0" dirty="0" err="1"/>
              <a:t>Stappers</a:t>
            </a:r>
            <a:r>
              <a:rPr lang="en-US" sz="2600" b="0" dirty="0"/>
              <a:t>, P. J. (2008). Co-creation and the new landscapes of design. </a:t>
            </a:r>
            <a:r>
              <a:rPr lang="en-US" sz="2600" b="0" i="1" dirty="0"/>
              <a:t>Co-design</a:t>
            </a:r>
            <a:r>
              <a:rPr lang="en-US" sz="2600" b="0" dirty="0"/>
              <a:t>, </a:t>
            </a:r>
            <a:r>
              <a:rPr lang="en-US" sz="2600" b="0" i="1" dirty="0"/>
              <a:t>4</a:t>
            </a:r>
            <a:r>
              <a:rPr lang="en-US" sz="2600" b="0" dirty="0"/>
              <a:t>(1), 5-18.</a:t>
            </a:r>
            <a:endParaRPr lang="en-US" sz="2600" dirty="0"/>
          </a:p>
        </p:txBody>
      </p:sp>
    </p:spTree>
    <p:extLst>
      <p:ext uri="{BB962C8B-B14F-4D97-AF65-F5344CB8AC3E}">
        <p14:creationId xmlns:p14="http://schemas.microsoft.com/office/powerpoint/2010/main" val="138061566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6682752" y="11761077"/>
            <a:ext cx="374140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smtClean="0"/>
              <a:t>Design Noir (2001)</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smtClean="0"/>
              <a:t>A Short HISTORY of </a:t>
            </a:r>
            <a:r>
              <a:rPr lang="en-US" dirty="0" err="1" smtClean="0"/>
              <a:t>HUMaN-Centred</a:t>
            </a:r>
            <a:r>
              <a:rPr lang="en-US" dirty="0" smtClean="0"/>
              <a:t> </a:t>
            </a:r>
            <a:r>
              <a:rPr lang="en-US" dirty="0" err="1" smtClean="0"/>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xmlns="" id="{6A1DF9E1-B6A2-BF46-ABAF-10C0E139AF45}"/>
              </a:ext>
            </a:extLst>
          </p:cNvPr>
          <p:cNvSpPr txBox="1"/>
          <p:nvPr/>
        </p:nvSpPr>
        <p:spPr>
          <a:xfrm>
            <a:off x="11091917" y="2088234"/>
            <a:ext cx="10160001" cy="9931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a:lnSpc>
                <a:spcPct val="150000"/>
              </a:lnSpc>
            </a:pPr>
            <a:endParaRPr lang="en-GB" sz="3600" b="0" dirty="0" smtClean="0"/>
          </a:p>
          <a:p>
            <a:pPr algn="l">
              <a:lnSpc>
                <a:spcPct val="150000"/>
              </a:lnSpc>
            </a:pPr>
            <a:r>
              <a:rPr lang="en-GB" sz="3600" dirty="0" smtClean="0"/>
              <a:t>Critical Design</a:t>
            </a:r>
          </a:p>
          <a:p>
            <a:pPr algn="l">
              <a:lnSpc>
                <a:spcPct val="150000"/>
              </a:lnSpc>
            </a:pPr>
            <a:endParaRPr lang="en-GB" sz="3600" b="0" dirty="0"/>
          </a:p>
          <a:p>
            <a:pPr algn="l">
              <a:lnSpc>
                <a:spcPct val="150000"/>
              </a:lnSpc>
            </a:pPr>
            <a:r>
              <a:rPr lang="en-GB" sz="3600" b="0" dirty="0" smtClean="0"/>
              <a:t>00s- now.</a:t>
            </a:r>
          </a:p>
          <a:p>
            <a:pPr algn="l">
              <a:lnSpc>
                <a:spcPct val="150000"/>
              </a:lnSpc>
            </a:pPr>
            <a:r>
              <a:rPr lang="en-GB" sz="3600" b="0" dirty="0" smtClean="0"/>
              <a:t>Design as a way to challenge human values</a:t>
            </a:r>
          </a:p>
          <a:p>
            <a:pPr algn="l">
              <a:lnSpc>
                <a:spcPct val="150000"/>
              </a:lnSpc>
            </a:pPr>
            <a:r>
              <a:rPr lang="en-GB" sz="3600" b="0" dirty="0" smtClean="0"/>
              <a:t>E.g. Speculative Design, Design Fiction</a:t>
            </a:r>
          </a:p>
          <a:p>
            <a:pPr algn="l">
              <a:lnSpc>
                <a:spcPct val="150000"/>
              </a:lnSpc>
            </a:pPr>
            <a:r>
              <a:rPr lang="en-GB" sz="3600" b="0" dirty="0" smtClean="0"/>
              <a:t>“Humans” are antagonists in a drama about the status-quo in society.  </a:t>
            </a:r>
          </a:p>
          <a:p>
            <a:pPr algn="l">
              <a:lnSpc>
                <a:spcPct val="150000"/>
              </a:lnSpc>
            </a:pPr>
            <a:r>
              <a:rPr lang="en-GB" sz="3600" b="0" dirty="0" smtClean="0"/>
              <a:t>Critical Approach</a:t>
            </a:r>
          </a:p>
          <a:p>
            <a:pPr algn="l">
              <a:lnSpc>
                <a:spcPct val="150000"/>
              </a:lnSpc>
            </a:pPr>
            <a:r>
              <a:rPr lang="en-GB" sz="3600" b="0" i="1" dirty="0" smtClean="0"/>
              <a:t>Questioning </a:t>
            </a:r>
            <a:r>
              <a:rPr lang="en-GB" sz="3600" b="0" dirty="0" smtClean="0"/>
              <a:t>(public) values </a:t>
            </a:r>
            <a:endParaRPr lang="en-GB" sz="3600" b="0" dirty="0"/>
          </a:p>
          <a:p>
            <a:pPr algn="l"/>
            <a:endParaRPr lang="en-GB" b="0" dirty="0" smtClean="0"/>
          </a:p>
          <a:p>
            <a:pPr algn="l"/>
            <a:endParaRPr lang="en-GB" b="0" dirty="0"/>
          </a:p>
          <a:p>
            <a:pPr algn="l"/>
            <a:endParaRPr lang="en-GB" b="0" dirty="0"/>
          </a:p>
        </p:txBody>
      </p:sp>
      <p:pic>
        <p:nvPicPr>
          <p:cNvPr id="2051" name="Picture 3" descr="C:\Users\Koen van Turnhout\Desktop\AKG7558952.jpg"/>
          <p:cNvPicPr>
            <a:picLocks noChangeAspect="1" noChangeArrowheads="1"/>
          </p:cNvPicPr>
          <p:nvPr/>
        </p:nvPicPr>
        <p:blipFill rotWithShape="1">
          <a:blip r:embed="rId3">
            <a:extLst>
              <a:ext uri="{28A0092B-C50C-407E-A947-70E740481C1C}">
                <a14:useLocalDpi xmlns:a14="http://schemas.microsoft.com/office/drawing/2010/main" val="0"/>
              </a:ext>
            </a:extLst>
          </a:blip>
          <a:srcRect l="33745" t="-88" r="539" b="1437"/>
          <a:stretch/>
        </p:blipFill>
        <p:spPr bwMode="auto">
          <a:xfrm>
            <a:off x="1764498" y="1109894"/>
            <a:ext cx="8686800" cy="106070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oen van Turnhout\Desktop\PT_2740.jpg"/>
          <p:cNvPicPr>
            <a:picLocks noChangeAspect="1" noChangeArrowheads="1"/>
          </p:cNvPicPr>
          <p:nvPr/>
        </p:nvPicPr>
        <p:blipFill rotWithShape="1">
          <a:blip r:embed="rId4">
            <a:extLst>
              <a:ext uri="{28A0092B-C50C-407E-A947-70E740481C1C}">
                <a14:useLocalDpi xmlns:a14="http://schemas.microsoft.com/office/drawing/2010/main" val="0"/>
              </a:ext>
            </a:extLst>
          </a:blip>
          <a:srcRect l="22453" r="21306"/>
          <a:stretch/>
        </p:blipFill>
        <p:spPr bwMode="auto">
          <a:xfrm>
            <a:off x="1463040" y="1027914"/>
            <a:ext cx="8961120" cy="10689019"/>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p:cNvSpPr txBox="1"/>
          <p:nvPr/>
        </p:nvSpPr>
        <p:spPr>
          <a:xfrm>
            <a:off x="6461590" y="12939313"/>
            <a:ext cx="17238692" cy="5443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600" b="0" dirty="0"/>
              <a:t>Dunne, A., &amp; Raby, F. (2001). </a:t>
            </a:r>
            <a:r>
              <a:rPr lang="en-US" sz="2600" b="0" i="1" dirty="0"/>
              <a:t>Design noir: The secret life of electronic objects</a:t>
            </a:r>
            <a:r>
              <a:rPr lang="en-US" sz="2600" b="0" dirty="0"/>
              <a:t>. Springer Science &amp; Business Media.</a:t>
            </a:r>
            <a:endParaRPr kumimoji="0" lang="en-US" sz="2600" b="1"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366502922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B6C68D1C19F546B817132D45D5494B" ma:contentTypeVersion="2" ma:contentTypeDescription="Een nieuw document maken." ma:contentTypeScope="" ma:versionID="6213a65157bfb6e42811f9aed8ca687e">
  <xsd:schema xmlns:xsd="http://www.w3.org/2001/XMLSchema" xmlns:xs="http://www.w3.org/2001/XMLSchema" xmlns:p="http://schemas.microsoft.com/office/2006/metadata/properties" xmlns:ns2="3b773fd2-74ff-4d20-9991-143d7b797784" targetNamespace="http://schemas.microsoft.com/office/2006/metadata/properties" ma:root="true" ma:fieldsID="3b01219beb618c46599216e752e0a5da" ns2:_="">
    <xsd:import namespace="3b773fd2-74ff-4d20-9991-143d7b79778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773fd2-74ff-4d20-9991-143d7b7977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59A2200-C5A9-4792-A66D-4056383B4D05}"/>
</file>

<file path=customXml/itemProps2.xml><?xml version="1.0" encoding="utf-8"?>
<ds:datastoreItem xmlns:ds="http://schemas.openxmlformats.org/officeDocument/2006/customXml" ds:itemID="{240C83ED-BCE6-4FC1-AA42-614F776C5393}"/>
</file>

<file path=customXml/itemProps3.xml><?xml version="1.0" encoding="utf-8"?>
<ds:datastoreItem xmlns:ds="http://schemas.openxmlformats.org/officeDocument/2006/customXml" ds:itemID="{3F656BB1-4376-4BDC-9781-AB192986660B}"/>
</file>

<file path=docProps/app.xml><?xml version="1.0" encoding="utf-8"?>
<Properties xmlns="http://schemas.openxmlformats.org/officeDocument/2006/extended-properties" xmlns:vt="http://schemas.openxmlformats.org/officeDocument/2006/docPropsVTypes">
  <Template/>
  <TotalTime>1568</TotalTime>
  <Words>1509</Words>
  <Application>Microsoft Office PowerPoint</Application>
  <PresentationFormat>Aangepast</PresentationFormat>
  <Paragraphs>351</Paragraphs>
  <Slides>39</Slides>
  <Notes>19</Notes>
  <HiddenSlides>0</HiddenSlides>
  <MMClips>0</MMClips>
  <ScaleCrop>false</ScaleCrop>
  <HeadingPairs>
    <vt:vector size="4" baseType="variant">
      <vt:variant>
        <vt:lpstr>Thema</vt:lpstr>
      </vt:variant>
      <vt:variant>
        <vt:i4>1</vt:i4>
      </vt:variant>
      <vt:variant>
        <vt:lpstr>Diatitels</vt:lpstr>
      </vt:variant>
      <vt:variant>
        <vt:i4>39</vt:i4>
      </vt:variant>
    </vt:vector>
  </HeadingPairs>
  <TitlesOfParts>
    <vt:vector size="40" baseType="lpstr">
      <vt:lpstr>White</vt:lpstr>
      <vt:lpstr>AN INTRODUCTION TO : VALUE SENSITIVE  DESIGN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VOORSTEL JIP APP</dc:title>
  <dc:creator>Moon's laptop</dc:creator>
  <cp:lastModifiedBy>Koen van Turnhout</cp:lastModifiedBy>
  <cp:revision>91</cp:revision>
  <dcterms:modified xsi:type="dcterms:W3CDTF">2021-02-10T16:26:19Z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0x01010040B6C68D1C19F546B817132D45D5494B</vt:lpwstr>
  </property>
</Properties>
</file>